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15"/>
  </p:notesMasterIdLst>
  <p:handoutMasterIdLst>
    <p:handoutMasterId r:id="rId16"/>
  </p:handoutMasterIdLst>
  <p:sldIdLst>
    <p:sldId id="256" r:id="rId2"/>
    <p:sldId id="274" r:id="rId3"/>
    <p:sldId id="271" r:id="rId4"/>
    <p:sldId id="277" r:id="rId5"/>
    <p:sldId id="282" r:id="rId6"/>
    <p:sldId id="278" r:id="rId7"/>
    <p:sldId id="259" r:id="rId8"/>
    <p:sldId id="272" r:id="rId9"/>
    <p:sldId id="273" r:id="rId10"/>
    <p:sldId id="279" r:id="rId11"/>
    <p:sldId id="281" r:id="rId12"/>
    <p:sldId id="280" r:id="rId13"/>
    <p:sldId id="275" r:id="rId14"/>
  </p:sldIdLst>
  <p:sldSz cx="12192000" cy="6858000"/>
  <p:notesSz cx="6797675" cy="99822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RER ROIG - JAVIER" initials="FR-J" lastIdx="1" clrIdx="0">
    <p:extLst>
      <p:ext uri="{19B8F6BF-5375-455C-9EA6-DF929625EA0E}">
        <p15:presenceInfo xmlns:p15="http://schemas.microsoft.com/office/powerpoint/2012/main" userId="S-1-5-21-2081423597-152110666-581009308-5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3" d="100"/>
          <a:sy n="93" d="100"/>
        </p:scale>
        <p:origin x="4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500844"/>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50443" y="0"/>
            <a:ext cx="2945659" cy="500844"/>
          </a:xfrm>
          <a:prstGeom prst="rect">
            <a:avLst/>
          </a:prstGeom>
        </p:spPr>
        <p:txBody>
          <a:bodyPr vert="horz" lIns="91440" tIns="45720" rIns="91440" bIns="45720" rtlCol="0"/>
          <a:lstStyle>
            <a:lvl1pPr algn="r">
              <a:defRPr sz="1200"/>
            </a:lvl1pPr>
          </a:lstStyle>
          <a:p>
            <a:fld id="{E0638704-33B7-493F-925C-EC44606B0347}" type="datetimeFigureOut">
              <a:rPr lang="es-ES" smtClean="0"/>
              <a:t>23/07/2019</a:t>
            </a:fld>
            <a:endParaRPr lang="es-ES"/>
          </a:p>
        </p:txBody>
      </p:sp>
      <p:sp>
        <p:nvSpPr>
          <p:cNvPr id="4" name="Marcador de pie de página 3"/>
          <p:cNvSpPr>
            <a:spLocks noGrp="1"/>
          </p:cNvSpPr>
          <p:nvPr>
            <p:ph type="ftr" sz="quarter" idx="2"/>
          </p:nvPr>
        </p:nvSpPr>
        <p:spPr>
          <a:xfrm>
            <a:off x="0" y="9481358"/>
            <a:ext cx="2945659" cy="500842"/>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50443" y="9481358"/>
            <a:ext cx="2945659" cy="500842"/>
          </a:xfrm>
          <a:prstGeom prst="rect">
            <a:avLst/>
          </a:prstGeom>
        </p:spPr>
        <p:txBody>
          <a:bodyPr vert="horz" lIns="91440" tIns="45720" rIns="91440" bIns="45720" rtlCol="0" anchor="b"/>
          <a:lstStyle>
            <a:lvl1pPr algn="r">
              <a:defRPr sz="1200"/>
            </a:lvl1pPr>
          </a:lstStyle>
          <a:p>
            <a:fld id="{CA21AC29-9F8B-4CEB-B175-BFB8DB4260E5}" type="slidenum">
              <a:rPr lang="es-ES" smtClean="0"/>
              <a:t>‹Nº›</a:t>
            </a:fld>
            <a:endParaRPr lang="es-ES"/>
          </a:p>
        </p:txBody>
      </p:sp>
    </p:spTree>
    <p:extLst>
      <p:ext uri="{BB962C8B-B14F-4D97-AF65-F5344CB8AC3E}">
        <p14:creationId xmlns:p14="http://schemas.microsoft.com/office/powerpoint/2010/main" val="2033030062"/>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500844"/>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50443" y="0"/>
            <a:ext cx="2945659" cy="500844"/>
          </a:xfrm>
          <a:prstGeom prst="rect">
            <a:avLst/>
          </a:prstGeom>
        </p:spPr>
        <p:txBody>
          <a:bodyPr vert="horz" lIns="91440" tIns="45720" rIns="91440" bIns="45720" rtlCol="0"/>
          <a:lstStyle>
            <a:lvl1pPr algn="r">
              <a:defRPr sz="1200"/>
            </a:lvl1pPr>
          </a:lstStyle>
          <a:p>
            <a:fld id="{018A21B2-5F17-4DB9-9777-515B7BDE3AA9}" type="datetimeFigureOut">
              <a:rPr lang="en-US" smtClean="0"/>
              <a:t>7/23/2019</a:t>
            </a:fld>
            <a:endParaRPr lang="en-US"/>
          </a:p>
        </p:txBody>
      </p:sp>
      <p:sp>
        <p:nvSpPr>
          <p:cNvPr id="4" name="Marcador de imagen de diapositiva 3"/>
          <p:cNvSpPr>
            <a:spLocks noGrp="1" noRot="1" noChangeAspect="1"/>
          </p:cNvSpPr>
          <p:nvPr>
            <p:ph type="sldImg" idx="2"/>
          </p:nvPr>
        </p:nvSpPr>
        <p:spPr>
          <a:xfrm>
            <a:off x="404813" y="1247775"/>
            <a:ext cx="5988050" cy="3368675"/>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79768" y="4803934"/>
            <a:ext cx="5438140" cy="3930491"/>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9481358"/>
            <a:ext cx="2945659" cy="500842"/>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50443" y="9481358"/>
            <a:ext cx="2945659" cy="500842"/>
          </a:xfrm>
          <a:prstGeom prst="rect">
            <a:avLst/>
          </a:prstGeom>
        </p:spPr>
        <p:txBody>
          <a:bodyPr vert="horz" lIns="91440" tIns="45720" rIns="91440" bIns="45720" rtlCol="0" anchor="b"/>
          <a:lstStyle>
            <a:lvl1pPr algn="r">
              <a:defRPr sz="1200"/>
            </a:lvl1pPr>
          </a:lstStyle>
          <a:p>
            <a:fld id="{D75F4802-DAD6-4931-AF8D-35A309C9C7A2}" type="slidenum">
              <a:rPr lang="en-US" smtClean="0"/>
              <a:t>‹Nº›</a:t>
            </a:fld>
            <a:endParaRPr lang="en-US"/>
          </a:p>
        </p:txBody>
      </p:sp>
    </p:spTree>
    <p:extLst>
      <p:ext uri="{BB962C8B-B14F-4D97-AF65-F5344CB8AC3E}">
        <p14:creationId xmlns:p14="http://schemas.microsoft.com/office/powerpoint/2010/main" val="1630486494"/>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5" name="Marcador de pie de página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7002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URBANREC consortium brings together a wealth of expertise and resources within the areas of: waste management, legislation, logistics, reuse, collection, fragmentation, special bulky waste treatments, educational programs concerning waste management, etc. The presence of main actors in the whole value chain demonstrates the critical mass of complimentary resources that will enable the URBANREC project to achieve its targeted societal, industrial, and scientific breakthroughs and commercial success. </a:t>
            </a:r>
          </a:p>
          <a:p>
            <a:endParaRPr lang="es-ES" dirty="0" smtClean="0"/>
          </a:p>
          <a:p>
            <a:r>
              <a:rPr lang="es-ES" dirty="0" smtClean="0"/>
              <a:t>URBANREC</a:t>
            </a:r>
            <a:r>
              <a:rPr lang="es-ES" baseline="0" dirty="0" smtClean="0"/>
              <a:t> </a:t>
            </a:r>
            <a:r>
              <a:rPr lang="es-ES" baseline="0" dirty="0" err="1" smtClean="0"/>
              <a:t>partnership</a:t>
            </a:r>
            <a:r>
              <a:rPr lang="es-ES" baseline="0" dirty="0" smtClean="0"/>
              <a:t> </a:t>
            </a:r>
            <a:r>
              <a:rPr lang="es-ES" baseline="0" dirty="0" err="1" smtClean="0"/>
              <a:t>is</a:t>
            </a:r>
            <a:r>
              <a:rPr lang="es-ES" baseline="0" dirty="0" smtClean="0"/>
              <a:t> </a:t>
            </a:r>
            <a:r>
              <a:rPr lang="es-ES" baseline="0" dirty="0" err="1" smtClean="0"/>
              <a:t>composed</a:t>
            </a:r>
            <a:r>
              <a:rPr lang="es-ES" baseline="0" dirty="0" smtClean="0"/>
              <a:t> </a:t>
            </a:r>
            <a:r>
              <a:rPr lang="es-ES" baseline="0" dirty="0" err="1" smtClean="0"/>
              <a:t>by</a:t>
            </a:r>
            <a:r>
              <a:rPr lang="es-ES" baseline="0" dirty="0" smtClean="0"/>
              <a:t> 21 </a:t>
            </a:r>
            <a:r>
              <a:rPr lang="es-ES" baseline="0" dirty="0" err="1" smtClean="0"/>
              <a:t>organisations</a:t>
            </a:r>
            <a:r>
              <a:rPr lang="es-ES" baseline="0" dirty="0" smtClean="0"/>
              <a:t> </a:t>
            </a:r>
            <a:r>
              <a:rPr lang="es-ES" baseline="0" dirty="0" err="1" smtClean="0"/>
              <a:t>from</a:t>
            </a:r>
            <a:r>
              <a:rPr lang="es-ES" baseline="0" dirty="0" smtClean="0"/>
              <a:t> 7 EU </a:t>
            </a:r>
            <a:r>
              <a:rPr lang="es-ES" baseline="0" dirty="0" err="1" smtClean="0"/>
              <a:t>contries</a:t>
            </a:r>
            <a:endParaRPr lang="es-ES" baseline="0" dirty="0" smtClean="0"/>
          </a:p>
          <a:p>
            <a:r>
              <a:rPr lang="es-ES" baseline="0" dirty="0" smtClean="0"/>
              <a:t>7 SME</a:t>
            </a:r>
          </a:p>
          <a:p>
            <a:r>
              <a:rPr lang="es-ES" baseline="0" dirty="0" smtClean="0"/>
              <a:t>2 IND</a:t>
            </a:r>
          </a:p>
          <a:p>
            <a:r>
              <a:rPr lang="es-ES" baseline="0" dirty="0" smtClean="0"/>
              <a:t>5 RO</a:t>
            </a:r>
          </a:p>
          <a:p>
            <a:r>
              <a:rPr lang="es-ES" baseline="0" dirty="0" smtClean="0"/>
              <a:t>7 OTHER</a:t>
            </a:r>
          </a:p>
          <a:p>
            <a:r>
              <a:rPr lang="en-US" baseline="0" dirty="0" smtClean="0"/>
              <a:t>URBANREC project partners represent the whole bulky waste value chain, ensuring the success of the project and its subsequent implementation at EU level. </a:t>
            </a:r>
          </a:p>
          <a:p>
            <a:r>
              <a:rPr lang="es-ES" baseline="0" dirty="0" err="1" smtClean="0"/>
              <a:t>The</a:t>
            </a:r>
            <a:r>
              <a:rPr lang="es-ES" baseline="0" dirty="0" smtClean="0"/>
              <a:t> </a:t>
            </a:r>
            <a:r>
              <a:rPr lang="es-ES" baseline="0" dirty="0" err="1" smtClean="0"/>
              <a:t>participation</a:t>
            </a:r>
            <a:r>
              <a:rPr lang="es-ES" baseline="0" dirty="0" smtClean="0"/>
              <a:t> and </a:t>
            </a:r>
            <a:r>
              <a:rPr lang="es-ES" baseline="0" dirty="0" err="1" smtClean="0"/>
              <a:t>leadship</a:t>
            </a:r>
            <a:r>
              <a:rPr lang="es-ES" baseline="0" dirty="0" smtClean="0"/>
              <a:t> of </a:t>
            </a:r>
            <a:r>
              <a:rPr lang="es-ES" baseline="0" dirty="0" err="1" smtClean="0"/>
              <a:t>Public</a:t>
            </a:r>
            <a:r>
              <a:rPr lang="es-ES" baseline="0" dirty="0" smtClean="0"/>
              <a:t> </a:t>
            </a:r>
            <a:r>
              <a:rPr lang="es-ES" baseline="0" dirty="0" err="1" smtClean="0"/>
              <a:t>bodies</a:t>
            </a:r>
            <a:r>
              <a:rPr lang="es-ES" baseline="0" dirty="0" smtClean="0"/>
              <a:t>/Legal </a:t>
            </a:r>
            <a:r>
              <a:rPr lang="es-ES" baseline="0" dirty="0" err="1" smtClean="0"/>
              <a:t>authorities</a:t>
            </a:r>
            <a:r>
              <a:rPr lang="es-ES" baseline="0" dirty="0" smtClean="0"/>
              <a:t> and SMEs in URBANREC </a:t>
            </a:r>
            <a:r>
              <a:rPr lang="es-ES" baseline="0" dirty="0" err="1" smtClean="0"/>
              <a:t>is</a:t>
            </a:r>
            <a:r>
              <a:rPr lang="es-ES" baseline="0" dirty="0" smtClean="0"/>
              <a:t> </a:t>
            </a:r>
            <a:r>
              <a:rPr lang="es-ES" baseline="0" dirty="0" err="1" smtClean="0"/>
              <a:t>clear</a:t>
            </a:r>
            <a:r>
              <a:rPr lang="es-ES" baseline="0" dirty="0" smtClean="0"/>
              <a:t> as </a:t>
            </a:r>
            <a:r>
              <a:rPr lang="es-ES" baseline="0" dirty="0" err="1" smtClean="0"/>
              <a:t>they</a:t>
            </a:r>
            <a:r>
              <a:rPr lang="es-ES" baseline="0" dirty="0" smtClean="0"/>
              <a:t> </a:t>
            </a:r>
            <a:r>
              <a:rPr lang="es-ES" baseline="0" dirty="0" err="1" smtClean="0"/>
              <a:t>represents</a:t>
            </a:r>
            <a:r>
              <a:rPr lang="es-ES" baseline="0" dirty="0" smtClean="0"/>
              <a:t> 66%of </a:t>
            </a:r>
            <a:r>
              <a:rPr lang="es-ES" baseline="0" dirty="0" err="1" smtClean="0"/>
              <a:t>the</a:t>
            </a:r>
            <a:r>
              <a:rPr lang="es-ES" baseline="0" dirty="0" smtClean="0"/>
              <a:t> </a:t>
            </a:r>
            <a:r>
              <a:rPr lang="es-ES" baseline="0" dirty="0" err="1" smtClean="0"/>
              <a:t>partnership</a:t>
            </a:r>
            <a:r>
              <a:rPr lang="es-ES" baseline="0" dirty="0" smtClean="0"/>
              <a:t>.</a:t>
            </a:r>
          </a:p>
          <a:p>
            <a:r>
              <a:rPr lang="en-US" dirty="0" smtClean="0"/>
              <a:t>URBANREC consortium has a well-balanced composition (21 partners, from 7 countries, being 5 RO, 7 SMEs, 2 Large IND, and 7 OTHER). </a:t>
            </a:r>
          </a:p>
          <a:p>
            <a:r>
              <a:rPr lang="en-US" dirty="0" smtClean="0"/>
              <a:t>URBANREC project do not forget a key player: the citizens. Their participation in the management of bulky waste, delivering them in an appropriate way, allows further optimization of recovery.</a:t>
            </a:r>
            <a:endParaRPr lang="es-ES" dirty="0"/>
          </a:p>
        </p:txBody>
      </p:sp>
      <p:sp>
        <p:nvSpPr>
          <p:cNvPr id="4" name="Marcador de número de diapositiva 3"/>
          <p:cNvSpPr>
            <a:spLocks noGrp="1"/>
          </p:cNvSpPr>
          <p:nvPr>
            <p:ph type="sldNum" sz="quarter" idx="10"/>
          </p:nvPr>
        </p:nvSpPr>
        <p:spPr/>
        <p:txBody>
          <a:bodyPr/>
          <a:lstStyle/>
          <a:p>
            <a:fld id="{2A1EEC54-1576-4DC6-B79E-048882195F12}" type="slidenum">
              <a:rPr lang="es-ES" smtClean="0"/>
              <a:pPr/>
              <a:t>3</a:t>
            </a:fld>
            <a:endParaRPr lang="es-ES"/>
          </a:p>
        </p:txBody>
      </p:sp>
    </p:spTree>
    <p:extLst>
      <p:ext uri="{BB962C8B-B14F-4D97-AF65-F5344CB8AC3E}">
        <p14:creationId xmlns:p14="http://schemas.microsoft.com/office/powerpoint/2010/main" val="363957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URBANREC consortium brings together a wealth of expertise and resources within the areas of: waste management, legislation, logistics, reuse, collection, fragmentation, special bulky waste treatments, educational programs concerning waste management, etc. The presence of main actors in the whole value chain demonstrates the critical mass of complimentary resources that will enable the URBANREC project to achieve its targeted societal, industrial, and scientific breakthroughs and commercial success. </a:t>
            </a:r>
          </a:p>
          <a:p>
            <a:endParaRPr lang="es-ES" dirty="0" smtClean="0"/>
          </a:p>
          <a:p>
            <a:r>
              <a:rPr lang="es-ES" dirty="0" smtClean="0"/>
              <a:t>URBANREC</a:t>
            </a:r>
            <a:r>
              <a:rPr lang="es-ES" baseline="0" dirty="0" smtClean="0"/>
              <a:t> </a:t>
            </a:r>
            <a:r>
              <a:rPr lang="es-ES" baseline="0" dirty="0" err="1" smtClean="0"/>
              <a:t>partnership</a:t>
            </a:r>
            <a:r>
              <a:rPr lang="es-ES" baseline="0" dirty="0" smtClean="0"/>
              <a:t> </a:t>
            </a:r>
            <a:r>
              <a:rPr lang="es-ES" baseline="0" dirty="0" err="1" smtClean="0"/>
              <a:t>is</a:t>
            </a:r>
            <a:r>
              <a:rPr lang="es-ES" baseline="0" dirty="0" smtClean="0"/>
              <a:t> </a:t>
            </a:r>
            <a:r>
              <a:rPr lang="es-ES" baseline="0" dirty="0" err="1" smtClean="0"/>
              <a:t>composed</a:t>
            </a:r>
            <a:r>
              <a:rPr lang="es-ES" baseline="0" dirty="0" smtClean="0"/>
              <a:t> </a:t>
            </a:r>
            <a:r>
              <a:rPr lang="es-ES" baseline="0" dirty="0" err="1" smtClean="0"/>
              <a:t>by</a:t>
            </a:r>
            <a:r>
              <a:rPr lang="es-ES" baseline="0" dirty="0" smtClean="0"/>
              <a:t> 21 </a:t>
            </a:r>
            <a:r>
              <a:rPr lang="es-ES" baseline="0" dirty="0" err="1" smtClean="0"/>
              <a:t>organisations</a:t>
            </a:r>
            <a:r>
              <a:rPr lang="es-ES" baseline="0" dirty="0" smtClean="0"/>
              <a:t> </a:t>
            </a:r>
            <a:r>
              <a:rPr lang="es-ES" baseline="0" dirty="0" err="1" smtClean="0"/>
              <a:t>from</a:t>
            </a:r>
            <a:r>
              <a:rPr lang="es-ES" baseline="0" dirty="0" smtClean="0"/>
              <a:t> 7 EU </a:t>
            </a:r>
            <a:r>
              <a:rPr lang="es-ES" baseline="0" dirty="0" err="1" smtClean="0"/>
              <a:t>contries</a:t>
            </a:r>
            <a:endParaRPr lang="es-ES" baseline="0" dirty="0" smtClean="0"/>
          </a:p>
          <a:p>
            <a:r>
              <a:rPr lang="es-ES" baseline="0" dirty="0" smtClean="0"/>
              <a:t>7 SME</a:t>
            </a:r>
          </a:p>
          <a:p>
            <a:r>
              <a:rPr lang="es-ES" baseline="0" dirty="0" smtClean="0"/>
              <a:t>2 IND</a:t>
            </a:r>
          </a:p>
          <a:p>
            <a:r>
              <a:rPr lang="es-ES" baseline="0" dirty="0" smtClean="0"/>
              <a:t>5 RO</a:t>
            </a:r>
          </a:p>
          <a:p>
            <a:r>
              <a:rPr lang="es-ES" baseline="0" dirty="0" smtClean="0"/>
              <a:t>7 OTHER</a:t>
            </a:r>
          </a:p>
          <a:p>
            <a:r>
              <a:rPr lang="en-US" baseline="0" dirty="0" smtClean="0"/>
              <a:t>URBANREC project partners represent the whole bulky waste value chain, ensuring the success of the project and its subsequent implementation at EU level. </a:t>
            </a:r>
          </a:p>
          <a:p>
            <a:r>
              <a:rPr lang="es-ES" baseline="0" dirty="0" err="1" smtClean="0"/>
              <a:t>The</a:t>
            </a:r>
            <a:r>
              <a:rPr lang="es-ES" baseline="0" dirty="0" smtClean="0"/>
              <a:t> </a:t>
            </a:r>
            <a:r>
              <a:rPr lang="es-ES" baseline="0" dirty="0" err="1" smtClean="0"/>
              <a:t>participation</a:t>
            </a:r>
            <a:r>
              <a:rPr lang="es-ES" baseline="0" dirty="0" smtClean="0"/>
              <a:t> and </a:t>
            </a:r>
            <a:r>
              <a:rPr lang="es-ES" baseline="0" dirty="0" err="1" smtClean="0"/>
              <a:t>leadship</a:t>
            </a:r>
            <a:r>
              <a:rPr lang="es-ES" baseline="0" dirty="0" smtClean="0"/>
              <a:t> of </a:t>
            </a:r>
            <a:r>
              <a:rPr lang="es-ES" baseline="0" dirty="0" err="1" smtClean="0"/>
              <a:t>Public</a:t>
            </a:r>
            <a:r>
              <a:rPr lang="es-ES" baseline="0" dirty="0" smtClean="0"/>
              <a:t> </a:t>
            </a:r>
            <a:r>
              <a:rPr lang="es-ES" baseline="0" dirty="0" err="1" smtClean="0"/>
              <a:t>bodies</a:t>
            </a:r>
            <a:r>
              <a:rPr lang="es-ES" baseline="0" dirty="0" smtClean="0"/>
              <a:t>/Legal </a:t>
            </a:r>
            <a:r>
              <a:rPr lang="es-ES" baseline="0" dirty="0" err="1" smtClean="0"/>
              <a:t>authorities</a:t>
            </a:r>
            <a:r>
              <a:rPr lang="es-ES" baseline="0" dirty="0" smtClean="0"/>
              <a:t> and SMEs in URBANREC </a:t>
            </a:r>
            <a:r>
              <a:rPr lang="es-ES" baseline="0" dirty="0" err="1" smtClean="0"/>
              <a:t>is</a:t>
            </a:r>
            <a:r>
              <a:rPr lang="es-ES" baseline="0" dirty="0" smtClean="0"/>
              <a:t> </a:t>
            </a:r>
            <a:r>
              <a:rPr lang="es-ES" baseline="0" dirty="0" err="1" smtClean="0"/>
              <a:t>clear</a:t>
            </a:r>
            <a:r>
              <a:rPr lang="es-ES" baseline="0" dirty="0" smtClean="0"/>
              <a:t> as </a:t>
            </a:r>
            <a:r>
              <a:rPr lang="es-ES" baseline="0" dirty="0" err="1" smtClean="0"/>
              <a:t>they</a:t>
            </a:r>
            <a:r>
              <a:rPr lang="es-ES" baseline="0" dirty="0" smtClean="0"/>
              <a:t> </a:t>
            </a:r>
            <a:r>
              <a:rPr lang="es-ES" baseline="0" dirty="0" err="1" smtClean="0"/>
              <a:t>represents</a:t>
            </a:r>
            <a:r>
              <a:rPr lang="es-ES" baseline="0" dirty="0" smtClean="0"/>
              <a:t> 66%of </a:t>
            </a:r>
            <a:r>
              <a:rPr lang="es-ES" baseline="0" dirty="0" err="1" smtClean="0"/>
              <a:t>the</a:t>
            </a:r>
            <a:r>
              <a:rPr lang="es-ES" baseline="0" dirty="0" smtClean="0"/>
              <a:t> </a:t>
            </a:r>
            <a:r>
              <a:rPr lang="es-ES" baseline="0" dirty="0" err="1" smtClean="0"/>
              <a:t>partnership</a:t>
            </a:r>
            <a:r>
              <a:rPr lang="es-ES" baseline="0" dirty="0" smtClean="0"/>
              <a:t>.</a:t>
            </a:r>
          </a:p>
          <a:p>
            <a:r>
              <a:rPr lang="en-US" dirty="0" smtClean="0"/>
              <a:t>URBANREC consortium has a well-balanced composition (21 partners, from 7 countries, being 5 RO, 7 SMEs, 2 Large IND, and 7 OTHER). </a:t>
            </a:r>
          </a:p>
          <a:p>
            <a:r>
              <a:rPr lang="en-US" dirty="0" smtClean="0"/>
              <a:t>URBANREC project do not forget a key player: the citizens. Their participation in the management of bulky waste, delivering them in an appropriate way, allows further optimization of recovery.</a:t>
            </a:r>
            <a:endParaRPr lang="es-ES" dirty="0"/>
          </a:p>
        </p:txBody>
      </p:sp>
      <p:sp>
        <p:nvSpPr>
          <p:cNvPr id="4" name="Marcador de número de diapositiva 3"/>
          <p:cNvSpPr>
            <a:spLocks noGrp="1"/>
          </p:cNvSpPr>
          <p:nvPr>
            <p:ph type="sldNum" sz="quarter" idx="10"/>
          </p:nvPr>
        </p:nvSpPr>
        <p:spPr/>
        <p:txBody>
          <a:bodyPr/>
          <a:lstStyle/>
          <a:p>
            <a:fld id="{2A1EEC54-1576-4DC6-B79E-048882195F12}" type="slidenum">
              <a:rPr lang="es-ES" smtClean="0"/>
              <a:pPr/>
              <a:t>5</a:t>
            </a:fld>
            <a:endParaRPr lang="es-ES"/>
          </a:p>
        </p:txBody>
      </p:sp>
    </p:spTree>
    <p:extLst>
      <p:ext uri="{BB962C8B-B14F-4D97-AF65-F5344CB8AC3E}">
        <p14:creationId xmlns:p14="http://schemas.microsoft.com/office/powerpoint/2010/main" val="102266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URBANREC project will demonstrate specific solutions for bulky waste management challenges. In a first step, technical solutions will be implemented in two representatives’ European regions; Valencia (Spain) and </a:t>
            </a:r>
            <a:r>
              <a:rPr lang="en-US" dirty="0" err="1" smtClean="0"/>
              <a:t>Harelbeke</a:t>
            </a:r>
            <a:r>
              <a:rPr lang="en-US" dirty="0" smtClean="0"/>
              <a:t>-Flanders (Belgium). Then, the obtained results will be transferred to the other regions, this </a:t>
            </a:r>
            <a:r>
              <a:rPr lang="en-US" dirty="0" err="1" smtClean="0"/>
              <a:t>multidisplinary</a:t>
            </a:r>
            <a:r>
              <a:rPr lang="en-US" dirty="0" smtClean="0"/>
              <a:t> approach will be used to design a bulky waste management system guide to be implemented at European level.</a:t>
            </a:r>
          </a:p>
          <a:p>
            <a:r>
              <a:rPr lang="en-US" dirty="0" smtClean="0"/>
              <a:t>In </a:t>
            </a:r>
            <a:r>
              <a:rPr lang="en-US" dirty="0" err="1" smtClean="0"/>
              <a:t>Harelbeke</a:t>
            </a:r>
            <a:r>
              <a:rPr lang="en-US" dirty="0" smtClean="0"/>
              <a:t>-Flanders, advance technologies such as the adaptation of existing applications for mobile phones and a developed customer portal services will be implemented. This will facilitate data collection which will be used to bring closer the gap between citizens and bulky waste management actors and to implement educational programs and incentives (e.g. tax reduction, free municipal services…) for enhancing bulky waste re-use and recycling. In Valencia new grinding method will be stablished to decrease grinding costs and contribute to obtain pure fractions coming from bulky waste what makes easy to design profitable CA sites. Existing </a:t>
            </a:r>
            <a:r>
              <a:rPr lang="en-US" dirty="0" err="1" smtClean="0"/>
              <a:t>valorisation</a:t>
            </a:r>
            <a:r>
              <a:rPr lang="en-US" dirty="0" smtClean="0"/>
              <a:t> routes (</a:t>
            </a:r>
            <a:r>
              <a:rPr lang="en-US" dirty="0" err="1" smtClean="0"/>
              <a:t>solvolysis</a:t>
            </a:r>
            <a:r>
              <a:rPr lang="en-US" dirty="0" smtClean="0"/>
              <a:t>, </a:t>
            </a:r>
            <a:r>
              <a:rPr lang="en-US" dirty="0" err="1" smtClean="0"/>
              <a:t>rebonding</a:t>
            </a:r>
            <a:r>
              <a:rPr lang="en-US" dirty="0" smtClean="0"/>
              <a:t>, unravelling …) will be adapted to waste streams coming from bulky waste and demonstrators will be manufactured and validated in operational environment.</a:t>
            </a:r>
          </a:p>
          <a:p>
            <a:endParaRPr lang="es-ES" dirty="0"/>
          </a:p>
        </p:txBody>
      </p:sp>
      <p:sp>
        <p:nvSpPr>
          <p:cNvPr id="4" name="Marcador de número de diapositiva 3"/>
          <p:cNvSpPr>
            <a:spLocks noGrp="1"/>
          </p:cNvSpPr>
          <p:nvPr>
            <p:ph type="sldNum" sz="quarter" idx="10"/>
          </p:nvPr>
        </p:nvSpPr>
        <p:spPr/>
        <p:txBody>
          <a:bodyPr/>
          <a:lstStyle/>
          <a:p>
            <a:fld id="{2A1EEC54-1576-4DC6-B79E-048882195F12}" type="slidenum">
              <a:rPr lang="es-ES" smtClean="0"/>
              <a:pPr/>
              <a:t>8</a:t>
            </a:fld>
            <a:endParaRPr lang="es-ES"/>
          </a:p>
        </p:txBody>
      </p:sp>
    </p:spTree>
    <p:extLst>
      <p:ext uri="{BB962C8B-B14F-4D97-AF65-F5344CB8AC3E}">
        <p14:creationId xmlns:p14="http://schemas.microsoft.com/office/powerpoint/2010/main" val="413511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URBANREC consortium brings together a wealth of expertise and resources within the areas of: waste management, legislation, logistics, reuse, collection, fragmentation, special bulky waste treatments, educational programs concerning waste management, etc. The presence of main actors in the whole value chain demonstrates the critical mass of complimentary resources that will enable the URBANREC project to achieve its targeted societal, industrial, and scientific breakthroughs and commercial success. </a:t>
            </a:r>
          </a:p>
          <a:p>
            <a:endParaRPr lang="es-ES" dirty="0" smtClean="0"/>
          </a:p>
          <a:p>
            <a:r>
              <a:rPr lang="es-ES" dirty="0" smtClean="0"/>
              <a:t>URBANREC</a:t>
            </a:r>
            <a:r>
              <a:rPr lang="es-ES" baseline="0" dirty="0" smtClean="0"/>
              <a:t> </a:t>
            </a:r>
            <a:r>
              <a:rPr lang="es-ES" baseline="0" dirty="0" err="1" smtClean="0"/>
              <a:t>partnership</a:t>
            </a:r>
            <a:r>
              <a:rPr lang="es-ES" baseline="0" dirty="0" smtClean="0"/>
              <a:t> </a:t>
            </a:r>
            <a:r>
              <a:rPr lang="es-ES" baseline="0" dirty="0" err="1" smtClean="0"/>
              <a:t>is</a:t>
            </a:r>
            <a:r>
              <a:rPr lang="es-ES" baseline="0" dirty="0" smtClean="0"/>
              <a:t> </a:t>
            </a:r>
            <a:r>
              <a:rPr lang="es-ES" baseline="0" dirty="0" err="1" smtClean="0"/>
              <a:t>composed</a:t>
            </a:r>
            <a:r>
              <a:rPr lang="es-ES" baseline="0" dirty="0" smtClean="0"/>
              <a:t> </a:t>
            </a:r>
            <a:r>
              <a:rPr lang="es-ES" baseline="0" dirty="0" err="1" smtClean="0"/>
              <a:t>by</a:t>
            </a:r>
            <a:r>
              <a:rPr lang="es-ES" baseline="0" dirty="0" smtClean="0"/>
              <a:t> 21 </a:t>
            </a:r>
            <a:r>
              <a:rPr lang="es-ES" baseline="0" dirty="0" err="1" smtClean="0"/>
              <a:t>organisations</a:t>
            </a:r>
            <a:r>
              <a:rPr lang="es-ES" baseline="0" dirty="0" smtClean="0"/>
              <a:t> </a:t>
            </a:r>
            <a:r>
              <a:rPr lang="es-ES" baseline="0" dirty="0" err="1" smtClean="0"/>
              <a:t>from</a:t>
            </a:r>
            <a:r>
              <a:rPr lang="es-ES" baseline="0" dirty="0" smtClean="0"/>
              <a:t> 7 EU </a:t>
            </a:r>
            <a:r>
              <a:rPr lang="es-ES" baseline="0" dirty="0" err="1" smtClean="0"/>
              <a:t>contries</a:t>
            </a:r>
            <a:endParaRPr lang="es-ES" baseline="0" dirty="0" smtClean="0"/>
          </a:p>
          <a:p>
            <a:r>
              <a:rPr lang="es-ES" baseline="0" dirty="0" smtClean="0"/>
              <a:t>7 SME</a:t>
            </a:r>
          </a:p>
          <a:p>
            <a:r>
              <a:rPr lang="es-ES" baseline="0" dirty="0" smtClean="0"/>
              <a:t>2 IND</a:t>
            </a:r>
          </a:p>
          <a:p>
            <a:r>
              <a:rPr lang="es-ES" baseline="0" dirty="0" smtClean="0"/>
              <a:t>5 RO</a:t>
            </a:r>
          </a:p>
          <a:p>
            <a:r>
              <a:rPr lang="es-ES" baseline="0" dirty="0" smtClean="0"/>
              <a:t>7 OTHER</a:t>
            </a:r>
          </a:p>
          <a:p>
            <a:r>
              <a:rPr lang="en-US" baseline="0" dirty="0" smtClean="0"/>
              <a:t>URBANREC project partners represent the whole bulky waste value chain, ensuring the success of the project and its subsequent implementation at EU level. </a:t>
            </a:r>
          </a:p>
          <a:p>
            <a:r>
              <a:rPr lang="es-ES" baseline="0" dirty="0" err="1" smtClean="0"/>
              <a:t>The</a:t>
            </a:r>
            <a:r>
              <a:rPr lang="es-ES" baseline="0" dirty="0" smtClean="0"/>
              <a:t> </a:t>
            </a:r>
            <a:r>
              <a:rPr lang="es-ES" baseline="0" dirty="0" err="1" smtClean="0"/>
              <a:t>participation</a:t>
            </a:r>
            <a:r>
              <a:rPr lang="es-ES" baseline="0" dirty="0" smtClean="0"/>
              <a:t> and </a:t>
            </a:r>
            <a:r>
              <a:rPr lang="es-ES" baseline="0" dirty="0" err="1" smtClean="0"/>
              <a:t>leadship</a:t>
            </a:r>
            <a:r>
              <a:rPr lang="es-ES" baseline="0" dirty="0" smtClean="0"/>
              <a:t> of </a:t>
            </a:r>
            <a:r>
              <a:rPr lang="es-ES" baseline="0" dirty="0" err="1" smtClean="0"/>
              <a:t>Public</a:t>
            </a:r>
            <a:r>
              <a:rPr lang="es-ES" baseline="0" dirty="0" smtClean="0"/>
              <a:t> </a:t>
            </a:r>
            <a:r>
              <a:rPr lang="es-ES" baseline="0" dirty="0" err="1" smtClean="0"/>
              <a:t>bodies</a:t>
            </a:r>
            <a:r>
              <a:rPr lang="es-ES" baseline="0" dirty="0" smtClean="0"/>
              <a:t>/Legal </a:t>
            </a:r>
            <a:r>
              <a:rPr lang="es-ES" baseline="0" dirty="0" err="1" smtClean="0"/>
              <a:t>authorities</a:t>
            </a:r>
            <a:r>
              <a:rPr lang="es-ES" baseline="0" dirty="0" smtClean="0"/>
              <a:t> and SMEs in URBANREC </a:t>
            </a:r>
            <a:r>
              <a:rPr lang="es-ES" baseline="0" dirty="0" err="1" smtClean="0"/>
              <a:t>is</a:t>
            </a:r>
            <a:r>
              <a:rPr lang="es-ES" baseline="0" dirty="0" smtClean="0"/>
              <a:t> </a:t>
            </a:r>
            <a:r>
              <a:rPr lang="es-ES" baseline="0" dirty="0" err="1" smtClean="0"/>
              <a:t>clear</a:t>
            </a:r>
            <a:r>
              <a:rPr lang="es-ES" baseline="0" dirty="0" smtClean="0"/>
              <a:t> as </a:t>
            </a:r>
            <a:r>
              <a:rPr lang="es-ES" baseline="0" dirty="0" err="1" smtClean="0"/>
              <a:t>they</a:t>
            </a:r>
            <a:r>
              <a:rPr lang="es-ES" baseline="0" dirty="0" smtClean="0"/>
              <a:t> </a:t>
            </a:r>
            <a:r>
              <a:rPr lang="es-ES" baseline="0" dirty="0" err="1" smtClean="0"/>
              <a:t>represents</a:t>
            </a:r>
            <a:r>
              <a:rPr lang="es-ES" baseline="0" dirty="0" smtClean="0"/>
              <a:t> 66%of </a:t>
            </a:r>
            <a:r>
              <a:rPr lang="es-ES" baseline="0" dirty="0" err="1" smtClean="0"/>
              <a:t>the</a:t>
            </a:r>
            <a:r>
              <a:rPr lang="es-ES" baseline="0" dirty="0" smtClean="0"/>
              <a:t> </a:t>
            </a:r>
            <a:r>
              <a:rPr lang="es-ES" baseline="0" dirty="0" err="1" smtClean="0"/>
              <a:t>partnership</a:t>
            </a:r>
            <a:r>
              <a:rPr lang="es-ES" baseline="0" dirty="0" smtClean="0"/>
              <a:t>.</a:t>
            </a:r>
          </a:p>
          <a:p>
            <a:r>
              <a:rPr lang="en-US" dirty="0" smtClean="0"/>
              <a:t>URBANREC consortium has a well-balanced composition (21 partners, from 7 countries, being 5 RO, 7 SMEs, 2 Large IND, and 7 OTHER). </a:t>
            </a:r>
          </a:p>
          <a:p>
            <a:r>
              <a:rPr lang="en-US" dirty="0" smtClean="0"/>
              <a:t>URBANREC project do not forget a key player: the citizens. Their participation in the management of bulky waste, delivering them in an appropriate way, allows further optimization of recovery.</a:t>
            </a:r>
            <a:endParaRPr lang="es-ES" dirty="0"/>
          </a:p>
        </p:txBody>
      </p:sp>
      <p:sp>
        <p:nvSpPr>
          <p:cNvPr id="4" name="Marcador de número de diapositiva 3"/>
          <p:cNvSpPr>
            <a:spLocks noGrp="1"/>
          </p:cNvSpPr>
          <p:nvPr>
            <p:ph type="sldNum" sz="quarter" idx="10"/>
          </p:nvPr>
        </p:nvSpPr>
        <p:spPr/>
        <p:txBody>
          <a:bodyPr/>
          <a:lstStyle/>
          <a:p>
            <a:fld id="{2A1EEC54-1576-4DC6-B79E-048882195F12}" type="slidenum">
              <a:rPr lang="es-ES" smtClean="0"/>
              <a:pPr/>
              <a:t>13</a:t>
            </a:fld>
            <a:endParaRPr lang="es-ES"/>
          </a:p>
        </p:txBody>
      </p:sp>
    </p:spTree>
    <p:extLst>
      <p:ext uri="{BB962C8B-B14F-4D97-AF65-F5344CB8AC3E}">
        <p14:creationId xmlns:p14="http://schemas.microsoft.com/office/powerpoint/2010/main" val="795081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25818CC-9BD6-44E0-A736-F9452129F588}"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3921205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CC7C258-1A3E-44D2-B8CE-8E5366ACB208}"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919582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BDF4DF3-D6D6-4E4D-9E98-DA47D2CFC0BE}"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86003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71607C8-4B9A-45AE-ACEE-550A17D3F8D6}"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4136812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D61FA0-3D2B-4050-9C38-5CF706442B3B}"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75219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85FE195-A0DB-41E2-BF95-F91C5F7F100C}"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1480754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87942CF-8759-4786-838D-56FAE1AB74A6}"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2762337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4620D-6917-4417-B5DF-45E1154556C3}"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400569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5A8DDA7-1675-44C3-9EC1-B323A1B6F131}"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244787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17B30F7-A393-430C-A570-4137D03EC171}" type="datetime1">
              <a:rPr lang="en-US" smtClean="0"/>
              <a:t>7/23/2019</a:t>
            </a:fld>
            <a:endParaRPr lang="en-US"/>
          </a:p>
        </p:txBody>
      </p:sp>
      <p:sp>
        <p:nvSpPr>
          <p:cNvPr id="5" name="Footer Placeholder 4"/>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23336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E10063B-9EF6-4A2A-993A-0107C4CDF7AC}" type="datetime1">
              <a:rPr lang="en-US" smtClean="0"/>
              <a:t>7/23/2019</a:t>
            </a:fld>
            <a:endParaRPr lang="en-US"/>
          </a:p>
        </p:txBody>
      </p:sp>
      <p:sp>
        <p:nvSpPr>
          <p:cNvPr id="6" name="Footer Placeholder 5"/>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7" name="Slide Number Placeholder 6"/>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1015043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D778734-128E-4A01-A0D8-2A83DD5A2791}" type="datetime1">
              <a:rPr lang="en-US" smtClean="0"/>
              <a:t>7/23/2019</a:t>
            </a:fld>
            <a:endParaRPr lang="en-US"/>
          </a:p>
        </p:txBody>
      </p:sp>
      <p:sp>
        <p:nvSpPr>
          <p:cNvPr id="8" name="Footer Placeholder 7"/>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9" name="Slide Number Placeholder 8"/>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169083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63DE324-9352-447C-8914-227FBEBD79AB}" type="datetime1">
              <a:rPr lang="en-US" smtClean="0"/>
              <a:t>7/23/2019</a:t>
            </a:fld>
            <a:endParaRPr lang="en-US"/>
          </a:p>
        </p:txBody>
      </p:sp>
      <p:sp>
        <p:nvSpPr>
          <p:cNvPr id="4" name="Footer Placeholder 3"/>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5" name="Slide Number Placeholder 4"/>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2708529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A7EFF-DBD0-4FE7-BE6F-123D828B9054}" type="datetime1">
              <a:rPr lang="en-US" smtClean="0"/>
              <a:t>7/23/2019</a:t>
            </a:fld>
            <a:endParaRPr lang="en-US"/>
          </a:p>
        </p:txBody>
      </p:sp>
      <p:sp>
        <p:nvSpPr>
          <p:cNvPr id="3" name="Footer Placeholder 2"/>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4" name="Slide Number Placeholder 3"/>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103933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D1DF92A-DC19-442C-9A72-5E9A19F585E7}" type="datetime1">
              <a:rPr lang="en-US" smtClean="0"/>
              <a:t>7/23/2019</a:t>
            </a:fld>
            <a:endParaRPr lang="en-US"/>
          </a:p>
        </p:txBody>
      </p:sp>
      <p:sp>
        <p:nvSpPr>
          <p:cNvPr id="6" name="Footer Placeholder 5"/>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7" name="Slide Number Placeholder 6"/>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20558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BF3E040-EF83-43D4-8248-396CF6339070}" type="datetime1">
              <a:rPr lang="en-US" smtClean="0"/>
              <a:t>7/23/2019</a:t>
            </a:fld>
            <a:endParaRPr lang="en-US"/>
          </a:p>
        </p:txBody>
      </p:sp>
      <p:sp>
        <p:nvSpPr>
          <p:cNvPr id="6" name="Footer Placeholder 5"/>
          <p:cNvSpPr>
            <a:spLocks noGrp="1"/>
          </p:cNvSpPr>
          <p:nvPr>
            <p:ph type="ftr" sz="quarter" idx="11"/>
          </p:nvPr>
        </p:nvSpPr>
        <p:spPr/>
        <p:txBody>
          <a:bodyPr/>
          <a:lstStyle/>
          <a:p>
            <a:r>
              <a:rPr lang="es-ES" smtClean="0"/>
              <a:t>27-04-2017 Economía circular ,el cambio  hacia los objetivos de reciclaje 2020-2030 </a:t>
            </a:r>
            <a:endParaRPr lang="en-US"/>
          </a:p>
        </p:txBody>
      </p:sp>
      <p:sp>
        <p:nvSpPr>
          <p:cNvPr id="7" name="Slide Number Placeholder 6"/>
          <p:cNvSpPr>
            <a:spLocks noGrp="1"/>
          </p:cNvSpPr>
          <p:nvPr>
            <p:ph type="sldNum" sz="quarter" idx="12"/>
          </p:nvPr>
        </p:nvSpPr>
        <p:spPr/>
        <p:txBody>
          <a:bodyPr/>
          <a:lstStyle/>
          <a:p>
            <a:fld id="{8807C0DE-AB6C-4889-8767-89B25432A92D}" type="slidenum">
              <a:rPr lang="en-US" smtClean="0"/>
              <a:t>‹Nº›</a:t>
            </a:fld>
            <a:endParaRPr lang="en-US"/>
          </a:p>
        </p:txBody>
      </p:sp>
    </p:spTree>
    <p:extLst>
      <p:ext uri="{BB962C8B-B14F-4D97-AF65-F5344CB8AC3E}">
        <p14:creationId xmlns:p14="http://schemas.microsoft.com/office/powerpoint/2010/main" val="426105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92F478-CA3A-447C-AF52-BF86ADB2C93A}" type="datetime1">
              <a:rPr lang="en-US" smtClean="0"/>
              <a:t>7/23/2019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s-ES" smtClean="0"/>
              <a:t>27-04-2017 Economía circular ,el cambio  hacia los objetivos de reciclaje 2020-2030 </a:t>
            </a: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807C0DE-AB6C-4889-8767-89B25432A92D}" type="slidenum">
              <a:rPr lang="en-US" smtClean="0"/>
              <a:t>‹Nº›</a:t>
            </a:fld>
            <a:endParaRPr lang="en-US"/>
          </a:p>
        </p:txBody>
      </p:sp>
    </p:spTree>
    <p:extLst>
      <p:ext uri="{BB962C8B-B14F-4D97-AF65-F5344CB8AC3E}">
        <p14:creationId xmlns:p14="http://schemas.microsoft.com/office/powerpoint/2010/main" val="35551707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emf"/><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45.emf"/><Relationship Id="rId5" Type="http://schemas.openxmlformats.org/officeDocument/2006/relationships/image" Target="../media/image43.jpeg"/><Relationship Id="rId10" Type="http://schemas.openxmlformats.org/officeDocument/2006/relationships/image" Target="../media/image44.png"/><Relationship Id="rId4" Type="http://schemas.openxmlformats.org/officeDocument/2006/relationships/image" Target="../media/image42.jpe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jpe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2.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9274002" y="6137910"/>
            <a:ext cx="1504488" cy="582930"/>
          </a:xfrm>
          <a:prstGeom prst="rect">
            <a:avLst/>
          </a:prstGeom>
          <a:noFill/>
        </p:spPr>
        <p:txBody>
          <a:bodyPr wrap="square" rtlCol="0">
            <a:spAutoFit/>
          </a:bodyPr>
          <a:lstStyle/>
          <a:p>
            <a:endParaRPr lang="es-ES" dirty="0"/>
          </a:p>
        </p:txBody>
      </p:sp>
      <p:sp>
        <p:nvSpPr>
          <p:cNvPr id="2" name="Subtítulo 1"/>
          <p:cNvSpPr>
            <a:spLocks noGrp="1"/>
          </p:cNvSpPr>
          <p:nvPr>
            <p:ph type="subTitle" idx="1"/>
          </p:nvPr>
        </p:nvSpPr>
        <p:spPr>
          <a:xfrm>
            <a:off x="1037842" y="3538617"/>
            <a:ext cx="7614668" cy="2796930"/>
          </a:xfrm>
        </p:spPr>
        <p:txBody>
          <a:bodyPr>
            <a:normAutofit fontScale="40000" lnSpcReduction="20000"/>
          </a:bodyPr>
          <a:lstStyle/>
          <a:p>
            <a:pPr algn="ctr"/>
            <a:endParaRPr lang="es-ES" b="1" dirty="0" smtClean="0">
              <a:solidFill>
                <a:schemeClr val="tx1"/>
              </a:solidFill>
            </a:endParaRPr>
          </a:p>
          <a:p>
            <a:pPr algn="ctr"/>
            <a:r>
              <a:rPr lang="es-ES" sz="9000" b="1" dirty="0">
                <a:solidFill>
                  <a:schemeClr val="tx1"/>
                </a:solidFill>
              </a:rPr>
              <a:t>TRAINING EVENT –URBANREC </a:t>
            </a:r>
          </a:p>
          <a:p>
            <a:pPr algn="ctr"/>
            <a:r>
              <a:rPr lang="es-ES" sz="5500" b="1" dirty="0" smtClean="0">
                <a:solidFill>
                  <a:schemeClr val="tx1"/>
                </a:solidFill>
              </a:rPr>
              <a:t>24/07/2019  - Las Naves-  </a:t>
            </a:r>
            <a:r>
              <a:rPr lang="es-ES" sz="5500" b="1" dirty="0" smtClean="0">
                <a:solidFill>
                  <a:schemeClr val="tx1"/>
                </a:solidFill>
              </a:rPr>
              <a:t>Valencia </a:t>
            </a:r>
            <a:r>
              <a:rPr lang="es-ES" sz="5500" b="1" dirty="0" smtClean="0">
                <a:solidFill>
                  <a:schemeClr val="tx1"/>
                </a:solidFill>
              </a:rPr>
              <a:t>(</a:t>
            </a:r>
            <a:r>
              <a:rPr lang="es-ES" sz="5500" b="1" dirty="0" err="1" smtClean="0">
                <a:solidFill>
                  <a:schemeClr val="tx1"/>
                </a:solidFill>
              </a:rPr>
              <a:t>Spain</a:t>
            </a:r>
            <a:r>
              <a:rPr lang="es-ES" sz="5500" b="1" dirty="0" smtClean="0">
                <a:solidFill>
                  <a:schemeClr val="tx1"/>
                </a:solidFill>
              </a:rPr>
              <a:t>)  </a:t>
            </a:r>
            <a:endParaRPr lang="es-ES" sz="5500" b="1" dirty="0">
              <a:solidFill>
                <a:schemeClr val="tx1"/>
              </a:solidFill>
            </a:endParaRPr>
          </a:p>
          <a:p>
            <a:pPr algn="ctr"/>
            <a:endParaRPr lang="en-US" sz="5500" b="1" i="1" dirty="0" smtClean="0"/>
          </a:p>
          <a:p>
            <a:pPr algn="ctr"/>
            <a:r>
              <a:rPr lang="en-US" sz="5500" b="1" i="1" dirty="0" smtClean="0">
                <a:solidFill>
                  <a:schemeClr val="tx1"/>
                </a:solidFill>
              </a:rPr>
              <a:t>Los </a:t>
            </a:r>
            <a:r>
              <a:rPr lang="en-US" sz="5500" b="1" i="1" dirty="0" err="1" smtClean="0">
                <a:solidFill>
                  <a:schemeClr val="tx1"/>
                </a:solidFill>
              </a:rPr>
              <a:t>nuevos</a:t>
            </a:r>
            <a:r>
              <a:rPr lang="en-US" sz="5500" b="1" i="1" dirty="0" smtClean="0">
                <a:solidFill>
                  <a:schemeClr val="tx1"/>
                </a:solidFill>
              </a:rPr>
              <a:t> </a:t>
            </a:r>
            <a:r>
              <a:rPr lang="en-US" sz="5500" b="1" i="1" dirty="0" err="1" smtClean="0">
                <a:solidFill>
                  <a:schemeClr val="tx1"/>
                </a:solidFill>
              </a:rPr>
              <a:t>retos</a:t>
            </a:r>
            <a:r>
              <a:rPr lang="en-US" sz="5500" b="1" i="1" dirty="0" smtClean="0">
                <a:solidFill>
                  <a:schemeClr val="tx1"/>
                </a:solidFill>
              </a:rPr>
              <a:t> </a:t>
            </a:r>
            <a:r>
              <a:rPr lang="en-US" sz="5500" b="1" i="1" dirty="0" err="1" smtClean="0">
                <a:solidFill>
                  <a:schemeClr val="tx1"/>
                </a:solidFill>
              </a:rPr>
              <a:t>en</a:t>
            </a:r>
            <a:r>
              <a:rPr lang="en-US" sz="5500" b="1" i="1" dirty="0" smtClean="0">
                <a:solidFill>
                  <a:schemeClr val="tx1"/>
                </a:solidFill>
              </a:rPr>
              <a:t> la </a:t>
            </a:r>
            <a:r>
              <a:rPr lang="en-US" sz="5500" b="1" i="1" dirty="0" err="1" smtClean="0">
                <a:solidFill>
                  <a:schemeClr val="tx1"/>
                </a:solidFill>
              </a:rPr>
              <a:t>gestión</a:t>
            </a:r>
            <a:r>
              <a:rPr lang="en-US" sz="5500" b="1" i="1" dirty="0" smtClean="0">
                <a:solidFill>
                  <a:schemeClr val="tx1"/>
                </a:solidFill>
              </a:rPr>
              <a:t> de </a:t>
            </a:r>
            <a:r>
              <a:rPr lang="en-US" sz="5500" b="1" i="1" dirty="0" err="1" smtClean="0">
                <a:solidFill>
                  <a:schemeClr val="tx1"/>
                </a:solidFill>
              </a:rPr>
              <a:t>Voluminos</a:t>
            </a:r>
            <a:r>
              <a:rPr lang="en-US" sz="5500" b="1" i="1" dirty="0" smtClean="0">
                <a:solidFill>
                  <a:schemeClr val="tx1"/>
                </a:solidFill>
              </a:rPr>
              <a:t>.</a:t>
            </a:r>
          </a:p>
          <a:p>
            <a:pPr algn="ctr"/>
            <a:r>
              <a:rPr lang="en-US" sz="5500" b="1" i="1" dirty="0" smtClean="0"/>
              <a:t>Javier Ferrer,  </a:t>
            </a:r>
            <a:r>
              <a:rPr lang="en-US" sz="5500" b="1" i="1" dirty="0" err="1" smtClean="0"/>
              <a:t>Servicio</a:t>
            </a:r>
            <a:r>
              <a:rPr lang="en-US" sz="5500" b="1" i="1" dirty="0" smtClean="0"/>
              <a:t>  de Medio Ambiente Diputación de Valencia. </a:t>
            </a:r>
            <a:endParaRPr lang="es-ES" sz="5500" b="1" i="1" dirty="0"/>
          </a:p>
        </p:txBody>
      </p:sp>
      <p:pic>
        <p:nvPicPr>
          <p:cNvPr id="3" name="Imagen 2"/>
          <p:cNvPicPr>
            <a:picLocks noChangeAspect="1"/>
          </p:cNvPicPr>
          <p:nvPr/>
        </p:nvPicPr>
        <p:blipFill>
          <a:blip r:embed="rId3"/>
          <a:stretch>
            <a:fillRect/>
          </a:stretch>
        </p:blipFill>
        <p:spPr>
          <a:xfrm>
            <a:off x="898760" y="330177"/>
            <a:ext cx="10672788" cy="3114613"/>
          </a:xfrm>
          <a:prstGeom prst="rect">
            <a:avLst/>
          </a:prstGeom>
        </p:spPr>
      </p:pic>
      <p:pic>
        <p:nvPicPr>
          <p:cNvPr id="5" name="Imagen 4"/>
          <p:cNvPicPr>
            <a:picLocks noChangeAspect="1"/>
          </p:cNvPicPr>
          <p:nvPr/>
        </p:nvPicPr>
        <p:blipFill>
          <a:blip r:embed="rId4"/>
          <a:stretch>
            <a:fillRect/>
          </a:stretch>
        </p:blipFill>
        <p:spPr>
          <a:xfrm>
            <a:off x="9258495" y="5950258"/>
            <a:ext cx="1158075" cy="770582"/>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3554" y="5950256"/>
            <a:ext cx="1435983" cy="770583"/>
          </a:xfrm>
          <a:prstGeom prst="rect">
            <a:avLst/>
          </a:prstGeom>
        </p:spPr>
      </p:pic>
    </p:spTree>
    <p:extLst>
      <p:ext uri="{BB962C8B-B14F-4D97-AF65-F5344CB8AC3E}">
        <p14:creationId xmlns:p14="http://schemas.microsoft.com/office/powerpoint/2010/main" val="984573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sultado de imagen de MESA MADERA">
            <a:extLst>
              <a:ext uri="{FF2B5EF4-FFF2-40B4-BE49-F238E27FC236}">
                <a16:creationId xmlns:a16="http://schemas.microsoft.com/office/drawing/2014/main" xmlns="" id="{86727704-D2CA-4ECC-822F-FE393DC41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4869" y="2427813"/>
            <a:ext cx="1433571" cy="1073795"/>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xmlns="" id="{999BE586-E5A3-4749-B00E-015C1BF3A5A9}"/>
              </a:ext>
            </a:extLst>
          </p:cNvPr>
          <p:cNvSpPr txBox="1"/>
          <p:nvPr/>
        </p:nvSpPr>
        <p:spPr>
          <a:xfrm>
            <a:off x="3128940" y="3352557"/>
            <a:ext cx="1595309" cy="430887"/>
          </a:xfrm>
          <a:prstGeom prst="rect">
            <a:avLst/>
          </a:prstGeom>
          <a:solidFill>
            <a:schemeClr val="bg1"/>
          </a:solidFill>
        </p:spPr>
        <p:txBody>
          <a:bodyPr wrap="none" rtlCol="0">
            <a:spAutoFit/>
          </a:bodyPr>
          <a:lstStyle/>
          <a:p>
            <a:r>
              <a:rPr lang="es-ES" sz="2200" b="1" dirty="0"/>
              <a:t>PLÁSTICOS</a:t>
            </a:r>
            <a:endParaRPr lang="en-GB" sz="2200" b="1" dirty="0"/>
          </a:p>
        </p:txBody>
      </p:sp>
      <p:sp>
        <p:nvSpPr>
          <p:cNvPr id="6" name="AutoShape 6" descr="Resultado de imagen de triturado espuma de poliuretano">
            <a:extLst>
              <a:ext uri="{FF2B5EF4-FFF2-40B4-BE49-F238E27FC236}">
                <a16:creationId xmlns:a16="http://schemas.microsoft.com/office/drawing/2014/main" xmlns="" id="{CB69CB52-5090-4D23-8791-6F1F9865EBC8}"/>
              </a:ext>
            </a:extLst>
          </p:cNvPr>
          <p:cNvSpPr>
            <a:spLocks noChangeAspect="1" noChangeArrowheads="1"/>
          </p:cNvSpPr>
          <p:nvPr/>
        </p:nvSpPr>
        <p:spPr bwMode="auto">
          <a:xfrm>
            <a:off x="1639888" y="749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80" tIns="34290" rIns="68580" bIns="34290"/>
          <a:lstStyle/>
          <a:p>
            <a:pPr>
              <a:defRPr/>
            </a:pPr>
            <a:endParaRPr lang="es-ES" sz="1350"/>
          </a:p>
        </p:txBody>
      </p:sp>
      <p:pic>
        <p:nvPicPr>
          <p:cNvPr id="38" name="Imagen 16">
            <a:extLst>
              <a:ext uri="{FF2B5EF4-FFF2-40B4-BE49-F238E27FC236}">
                <a16:creationId xmlns:a16="http://schemas.microsoft.com/office/drawing/2014/main" xmlns="" id="{6FD31571-4CF6-49D7-BB9E-21899B1475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4432" y="904517"/>
            <a:ext cx="17065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a:extLst>
              <a:ext uri="{FF2B5EF4-FFF2-40B4-BE49-F238E27FC236}">
                <a16:creationId xmlns:a16="http://schemas.microsoft.com/office/drawing/2014/main" xmlns="" id="{B4EAAF79-B9EC-4398-8E26-A2609E1E15F7}"/>
              </a:ext>
            </a:extLst>
          </p:cNvPr>
          <p:cNvPicPr>
            <a:picLocks noChangeAspect="1"/>
          </p:cNvPicPr>
          <p:nvPr/>
        </p:nvPicPr>
        <p:blipFill>
          <a:blip r:embed="rId4"/>
          <a:stretch>
            <a:fillRect/>
          </a:stretch>
        </p:blipFill>
        <p:spPr>
          <a:xfrm>
            <a:off x="7342231" y="875211"/>
            <a:ext cx="992930" cy="1165613"/>
          </a:xfrm>
          <a:prstGeom prst="rect">
            <a:avLst/>
          </a:prstGeom>
        </p:spPr>
      </p:pic>
      <p:cxnSp>
        <p:nvCxnSpPr>
          <p:cNvPr id="20" name="Conector recto de flecha 19">
            <a:extLst>
              <a:ext uri="{FF2B5EF4-FFF2-40B4-BE49-F238E27FC236}">
                <a16:creationId xmlns:a16="http://schemas.microsoft.com/office/drawing/2014/main" xmlns="" id="{8C7F8509-3BB0-4AB6-ABD9-AA7396A86425}"/>
              </a:ext>
            </a:extLst>
          </p:cNvPr>
          <p:cNvCxnSpPr>
            <a:cxnSpLocks/>
            <a:stCxn id="38" idx="3"/>
            <a:endCxn id="19" idx="0"/>
          </p:cNvCxnSpPr>
          <p:nvPr/>
        </p:nvCxnSpPr>
        <p:spPr>
          <a:xfrm>
            <a:off x="4800994" y="1433948"/>
            <a:ext cx="1984285" cy="110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xmlns="" id="{94404ADA-AECC-48C4-A6FF-78DA49368D8E}"/>
              </a:ext>
            </a:extLst>
          </p:cNvPr>
          <p:cNvCxnSpPr>
            <a:cxnSpLocks/>
            <a:stCxn id="16" idx="2"/>
            <a:endCxn id="19" idx="0"/>
          </p:cNvCxnSpPr>
          <p:nvPr/>
        </p:nvCxnSpPr>
        <p:spPr>
          <a:xfrm flipH="1">
            <a:off x="6785279" y="2040824"/>
            <a:ext cx="1053417" cy="499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502" name="Conector recto de flecha 19501">
            <a:extLst>
              <a:ext uri="{FF2B5EF4-FFF2-40B4-BE49-F238E27FC236}">
                <a16:creationId xmlns:a16="http://schemas.microsoft.com/office/drawing/2014/main" xmlns="" id="{BE76DD43-0AD6-4B50-8685-99EAA639379E}"/>
              </a:ext>
            </a:extLst>
          </p:cNvPr>
          <p:cNvCxnSpPr>
            <a:cxnSpLocks/>
            <a:stCxn id="1026" idx="1"/>
            <a:endCxn id="19" idx="0"/>
          </p:cNvCxnSpPr>
          <p:nvPr/>
        </p:nvCxnSpPr>
        <p:spPr>
          <a:xfrm>
            <a:off x="5040667" y="1593923"/>
            <a:ext cx="1744612" cy="94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xmlns="" id="{A21137B4-E565-4B27-B957-C1BCA3895C72}"/>
              </a:ext>
            </a:extLst>
          </p:cNvPr>
          <p:cNvSpPr txBox="1"/>
          <p:nvPr/>
        </p:nvSpPr>
        <p:spPr>
          <a:xfrm>
            <a:off x="6217678" y="3341052"/>
            <a:ext cx="1399742" cy="430887"/>
          </a:xfrm>
          <a:prstGeom prst="rect">
            <a:avLst/>
          </a:prstGeom>
          <a:solidFill>
            <a:schemeClr val="bg1"/>
          </a:solidFill>
        </p:spPr>
        <p:txBody>
          <a:bodyPr wrap="none" rtlCol="0">
            <a:spAutoFit/>
          </a:bodyPr>
          <a:lstStyle/>
          <a:p>
            <a:r>
              <a:rPr lang="es-ES" sz="2200" b="1" dirty="0"/>
              <a:t>TEXTILES</a:t>
            </a:r>
            <a:endParaRPr lang="en-GB" sz="2200" b="1" dirty="0"/>
          </a:p>
        </p:txBody>
      </p:sp>
      <p:pic>
        <p:nvPicPr>
          <p:cNvPr id="19" name="9 Imagen" descr="TEXTILE WASTE.jpg">
            <a:extLst>
              <a:ext uri="{FF2B5EF4-FFF2-40B4-BE49-F238E27FC236}">
                <a16:creationId xmlns:a16="http://schemas.microsoft.com/office/drawing/2014/main" xmlns="" id="{2BDFDF2D-960C-4CB2-B673-12AB14F219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326" y="2540173"/>
            <a:ext cx="1113905" cy="7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9">
            <a:extLst>
              <a:ext uri="{FF2B5EF4-FFF2-40B4-BE49-F238E27FC236}">
                <a16:creationId xmlns:a16="http://schemas.microsoft.com/office/drawing/2014/main" xmlns="" id="{AFA67BFC-FCD1-419F-A13B-ECB6EFD2A13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583"/>
          <a:stretch/>
        </p:blipFill>
        <p:spPr bwMode="auto">
          <a:xfrm>
            <a:off x="8492641" y="1428974"/>
            <a:ext cx="829481" cy="84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de flecha 3">
            <a:extLst>
              <a:ext uri="{FF2B5EF4-FFF2-40B4-BE49-F238E27FC236}">
                <a16:creationId xmlns:a16="http://schemas.microsoft.com/office/drawing/2014/main" xmlns="" id="{37BCA012-E0D6-4E1E-9524-B34EF4F32835}"/>
              </a:ext>
            </a:extLst>
          </p:cNvPr>
          <p:cNvCxnSpPr>
            <a:cxnSpLocks/>
            <a:stCxn id="21" idx="1"/>
            <a:endCxn id="19" idx="0"/>
          </p:cNvCxnSpPr>
          <p:nvPr/>
        </p:nvCxnSpPr>
        <p:spPr>
          <a:xfrm flipH="1">
            <a:off x="6785278" y="1849823"/>
            <a:ext cx="1707362" cy="690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6" descr="http://wastetowealth.livingearth.org.uk/wp-content/uploads/2013/10/hard-plastics.jpg">
            <a:extLst>
              <a:ext uri="{FF2B5EF4-FFF2-40B4-BE49-F238E27FC236}">
                <a16:creationId xmlns:a16="http://schemas.microsoft.com/office/drawing/2014/main" xmlns="" id="{96B1CCE3-0128-4BD2-910A-067AB81761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5395" y="2552701"/>
            <a:ext cx="1164964" cy="7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ofÃ¡ esquinero de 3 plazas gris Jules - Gris - 205x85x145cm - Maisons du Monde">
            <a:extLst>
              <a:ext uri="{FF2B5EF4-FFF2-40B4-BE49-F238E27FC236}">
                <a16:creationId xmlns:a16="http://schemas.microsoft.com/office/drawing/2014/main" xmlns="" id="{95383399-F184-4ABB-B176-C4E028EE8F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0667" y="593798"/>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xmlns="" id="{98911043-E9A0-4D45-835E-C2833A6225CB}"/>
              </a:ext>
            </a:extLst>
          </p:cNvPr>
          <p:cNvPicPr>
            <a:picLocks noChangeAspect="1"/>
          </p:cNvPicPr>
          <p:nvPr/>
        </p:nvPicPr>
        <p:blipFill rotWithShape="1">
          <a:blip r:embed="rId9"/>
          <a:srcRect l="22503" r="26716"/>
          <a:stretch/>
        </p:blipFill>
        <p:spPr>
          <a:xfrm>
            <a:off x="2188782" y="977900"/>
            <a:ext cx="875600" cy="1380808"/>
          </a:xfrm>
          <a:prstGeom prst="rect">
            <a:avLst/>
          </a:prstGeom>
        </p:spPr>
      </p:pic>
      <p:pic>
        <p:nvPicPr>
          <p:cNvPr id="10" name="Imagen 9">
            <a:extLst>
              <a:ext uri="{FF2B5EF4-FFF2-40B4-BE49-F238E27FC236}">
                <a16:creationId xmlns:a16="http://schemas.microsoft.com/office/drawing/2014/main" xmlns="" id="{E7C65109-B3DD-4FFE-85A0-D8C78219BCFD}"/>
              </a:ext>
            </a:extLst>
          </p:cNvPr>
          <p:cNvPicPr>
            <a:picLocks noChangeAspect="1"/>
          </p:cNvPicPr>
          <p:nvPr/>
        </p:nvPicPr>
        <p:blipFill>
          <a:blip r:embed="rId10"/>
          <a:stretch>
            <a:fillRect/>
          </a:stretch>
        </p:blipFill>
        <p:spPr>
          <a:xfrm>
            <a:off x="1705150" y="2500479"/>
            <a:ext cx="1105819" cy="735872"/>
          </a:xfrm>
          <a:prstGeom prst="rect">
            <a:avLst/>
          </a:prstGeom>
        </p:spPr>
      </p:pic>
      <p:cxnSp>
        <p:nvCxnSpPr>
          <p:cNvPr id="12" name="Conector recto de flecha 11">
            <a:extLst>
              <a:ext uri="{FF2B5EF4-FFF2-40B4-BE49-F238E27FC236}">
                <a16:creationId xmlns:a16="http://schemas.microsoft.com/office/drawing/2014/main" xmlns="" id="{21411FAA-CFDD-4C86-8A78-6E261EB8096D}"/>
              </a:ext>
            </a:extLst>
          </p:cNvPr>
          <p:cNvCxnSpPr>
            <a:stCxn id="9" idx="3"/>
            <a:endCxn id="18" idx="1"/>
          </p:cNvCxnSpPr>
          <p:nvPr/>
        </p:nvCxnSpPr>
        <p:spPr>
          <a:xfrm>
            <a:off x="3064383" y="1668304"/>
            <a:ext cx="341013" cy="1278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xmlns="" id="{CD72F5C6-849C-41F9-BE24-38E0571FE5D3}"/>
              </a:ext>
            </a:extLst>
          </p:cNvPr>
          <p:cNvCxnSpPr>
            <a:stCxn id="10" idx="3"/>
            <a:endCxn id="18" idx="1"/>
          </p:cNvCxnSpPr>
          <p:nvPr/>
        </p:nvCxnSpPr>
        <p:spPr>
          <a:xfrm>
            <a:off x="2810969" y="2868416"/>
            <a:ext cx="594427" cy="78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3" name="Imagen 6">
            <a:extLst>
              <a:ext uri="{FF2B5EF4-FFF2-40B4-BE49-F238E27FC236}">
                <a16:creationId xmlns:a16="http://schemas.microsoft.com/office/drawing/2014/main" xmlns="" id="{D79BF4DE-A652-4EF6-82C8-7A2415924AD8}"/>
              </a:ext>
            </a:extLst>
          </p:cNvPr>
          <p:cNvPicPr>
            <a:picLocks noChangeAspect="1"/>
          </p:cNvPicPr>
          <p:nvPr/>
        </p:nvPicPr>
        <p:blipFill>
          <a:blip r:embed="rId11">
            <a:extLst>
              <a:ext uri="{28A0092B-C50C-407E-A947-70E740481C1C}">
                <a14:useLocalDpi xmlns:a14="http://schemas.microsoft.com/office/drawing/2010/main" val="0"/>
              </a:ext>
            </a:extLst>
          </a:blip>
          <a:srcRect t="26636"/>
          <a:stretch>
            <a:fillRect/>
          </a:stretch>
        </p:blipFill>
        <p:spPr bwMode="auto">
          <a:xfrm>
            <a:off x="4781544" y="2552700"/>
            <a:ext cx="1232943" cy="79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8 Imagen" descr="WOOD WASTE.jpg">
            <a:extLst>
              <a:ext uri="{FF2B5EF4-FFF2-40B4-BE49-F238E27FC236}">
                <a16:creationId xmlns:a16="http://schemas.microsoft.com/office/drawing/2014/main" xmlns="" id="{708BEBE0-EF03-4806-AAFC-3436D93D0D1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56070" y="2525551"/>
            <a:ext cx="1137495" cy="79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CuadroTexto 76">
            <a:extLst>
              <a:ext uri="{FF2B5EF4-FFF2-40B4-BE49-F238E27FC236}">
                <a16:creationId xmlns:a16="http://schemas.microsoft.com/office/drawing/2014/main" xmlns="" id="{9020CB2D-1A58-4386-86E1-A7CE4386CDFF}"/>
              </a:ext>
            </a:extLst>
          </p:cNvPr>
          <p:cNvSpPr txBox="1"/>
          <p:nvPr/>
        </p:nvSpPr>
        <p:spPr>
          <a:xfrm>
            <a:off x="4501686" y="3352557"/>
            <a:ext cx="1658275" cy="430887"/>
          </a:xfrm>
          <a:prstGeom prst="rect">
            <a:avLst/>
          </a:prstGeom>
          <a:solidFill>
            <a:schemeClr val="bg1"/>
          </a:solidFill>
        </p:spPr>
        <p:txBody>
          <a:bodyPr wrap="none" rtlCol="0">
            <a:spAutoFit/>
          </a:bodyPr>
          <a:lstStyle/>
          <a:p>
            <a:pPr algn="ctr"/>
            <a:r>
              <a:rPr lang="es-ES" sz="2200" b="1" dirty="0"/>
              <a:t>ESPUMA PU</a:t>
            </a:r>
            <a:endParaRPr lang="en-GB" sz="2200" b="1" dirty="0"/>
          </a:p>
        </p:txBody>
      </p:sp>
      <p:sp>
        <p:nvSpPr>
          <p:cNvPr id="78" name="CuadroTexto 77">
            <a:extLst>
              <a:ext uri="{FF2B5EF4-FFF2-40B4-BE49-F238E27FC236}">
                <a16:creationId xmlns:a16="http://schemas.microsoft.com/office/drawing/2014/main" xmlns="" id="{85D97EE4-90C6-4E75-8D24-1E3996DDC07C}"/>
              </a:ext>
            </a:extLst>
          </p:cNvPr>
          <p:cNvSpPr txBox="1"/>
          <p:nvPr/>
        </p:nvSpPr>
        <p:spPr>
          <a:xfrm>
            <a:off x="7430258" y="3323785"/>
            <a:ext cx="1265090" cy="430887"/>
          </a:xfrm>
          <a:prstGeom prst="rect">
            <a:avLst/>
          </a:prstGeom>
          <a:solidFill>
            <a:schemeClr val="bg1"/>
          </a:solidFill>
        </p:spPr>
        <p:txBody>
          <a:bodyPr wrap="none" rtlCol="0">
            <a:spAutoFit/>
          </a:bodyPr>
          <a:lstStyle/>
          <a:p>
            <a:r>
              <a:rPr lang="es-ES" sz="2200" b="1" dirty="0"/>
              <a:t>MADERA</a:t>
            </a:r>
            <a:endParaRPr lang="en-GB" sz="2200" b="1" dirty="0"/>
          </a:p>
        </p:txBody>
      </p:sp>
      <p:cxnSp>
        <p:nvCxnSpPr>
          <p:cNvPr id="41" name="Conector recto de flecha 40">
            <a:extLst>
              <a:ext uri="{FF2B5EF4-FFF2-40B4-BE49-F238E27FC236}">
                <a16:creationId xmlns:a16="http://schemas.microsoft.com/office/drawing/2014/main" xmlns="" id="{17EE889A-A03C-4AB9-8AB1-2D247B884704}"/>
              </a:ext>
            </a:extLst>
          </p:cNvPr>
          <p:cNvCxnSpPr>
            <a:stCxn id="38" idx="2"/>
            <a:endCxn id="53" idx="0"/>
          </p:cNvCxnSpPr>
          <p:nvPr/>
        </p:nvCxnSpPr>
        <p:spPr>
          <a:xfrm>
            <a:off x="3947713" y="1963379"/>
            <a:ext cx="1450303" cy="589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xmlns="" id="{9234797C-4D0E-4779-98F3-93CFE1B6544E}"/>
              </a:ext>
            </a:extLst>
          </p:cNvPr>
          <p:cNvCxnSpPr>
            <a:stCxn id="1026" idx="2"/>
            <a:endCxn id="53" idx="0"/>
          </p:cNvCxnSpPr>
          <p:nvPr/>
        </p:nvCxnSpPr>
        <p:spPr>
          <a:xfrm flipH="1" flipV="1">
            <a:off x="5398016" y="2552700"/>
            <a:ext cx="642776" cy="41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xmlns="" id="{3B7E8794-A436-4E74-A741-6618BDEE4E26}"/>
              </a:ext>
            </a:extLst>
          </p:cNvPr>
          <p:cNvCxnSpPr>
            <a:stCxn id="16" idx="2"/>
            <a:endCxn id="53" idx="0"/>
          </p:cNvCxnSpPr>
          <p:nvPr/>
        </p:nvCxnSpPr>
        <p:spPr>
          <a:xfrm flipH="1">
            <a:off x="5398016" y="2040824"/>
            <a:ext cx="2440680" cy="511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5" name="Imagen 90">
            <a:extLst>
              <a:ext uri="{FF2B5EF4-FFF2-40B4-BE49-F238E27FC236}">
                <a16:creationId xmlns:a16="http://schemas.microsoft.com/office/drawing/2014/main" xmlns="" id="{BA9A938E-95F5-4916-AA86-E932A71E1A4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01268" y="4160827"/>
            <a:ext cx="2840963" cy="159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Cerrar llave 85">
            <a:extLst>
              <a:ext uri="{FF2B5EF4-FFF2-40B4-BE49-F238E27FC236}">
                <a16:creationId xmlns:a16="http://schemas.microsoft.com/office/drawing/2014/main" xmlns="" id="{ED6AB7FC-E096-4D99-B432-4D7823B1CFE7}"/>
              </a:ext>
            </a:extLst>
          </p:cNvPr>
          <p:cNvSpPr/>
          <p:nvPr/>
        </p:nvSpPr>
        <p:spPr>
          <a:xfrm rot="5400000">
            <a:off x="5736363" y="1074753"/>
            <a:ext cx="423960" cy="57679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7" name="CuadroTexto 86">
            <a:extLst>
              <a:ext uri="{FF2B5EF4-FFF2-40B4-BE49-F238E27FC236}">
                <a16:creationId xmlns:a16="http://schemas.microsoft.com/office/drawing/2014/main" xmlns="" id="{8111FA52-6FA0-4450-9F1B-58075E2B16EA}"/>
              </a:ext>
            </a:extLst>
          </p:cNvPr>
          <p:cNvSpPr txBox="1"/>
          <p:nvPr/>
        </p:nvSpPr>
        <p:spPr>
          <a:xfrm>
            <a:off x="2188783" y="5815814"/>
            <a:ext cx="8389735" cy="400110"/>
          </a:xfrm>
          <a:prstGeom prst="rect">
            <a:avLst/>
          </a:prstGeom>
          <a:noFill/>
        </p:spPr>
        <p:txBody>
          <a:bodyPr wrap="square" rtlCol="0">
            <a:spAutoFit/>
          </a:bodyPr>
          <a:lstStyle/>
          <a:p>
            <a:r>
              <a:rPr lang="es-ES" sz="2000" b="1" dirty="0"/>
              <a:t>		METILAL – DISOLVENTES QUÍMICOS</a:t>
            </a:r>
            <a:endParaRPr lang="en-GB" sz="2000" b="1" dirty="0"/>
          </a:p>
        </p:txBody>
      </p:sp>
      <p:cxnSp>
        <p:nvCxnSpPr>
          <p:cNvPr id="3" name="Conector recto de flecha 2">
            <a:extLst>
              <a:ext uri="{FF2B5EF4-FFF2-40B4-BE49-F238E27FC236}">
                <a16:creationId xmlns:a16="http://schemas.microsoft.com/office/drawing/2014/main" xmlns="" id="{24ACA348-4E6C-482D-9345-19CC3D764BEE}"/>
              </a:ext>
            </a:extLst>
          </p:cNvPr>
          <p:cNvCxnSpPr>
            <a:stCxn id="44" idx="1"/>
            <a:endCxn id="72" idx="3"/>
          </p:cNvCxnSpPr>
          <p:nvPr/>
        </p:nvCxnSpPr>
        <p:spPr>
          <a:xfrm flipH="1" flipV="1">
            <a:off x="8693565" y="2923327"/>
            <a:ext cx="251304" cy="41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CuadroTexto 33"/>
          <p:cNvSpPr txBox="1"/>
          <p:nvPr/>
        </p:nvSpPr>
        <p:spPr>
          <a:xfrm>
            <a:off x="2953554" y="216603"/>
            <a:ext cx="7264866" cy="400110"/>
          </a:xfrm>
          <a:prstGeom prst="rect">
            <a:avLst/>
          </a:prstGeom>
          <a:solidFill>
            <a:schemeClr val="tx1">
              <a:lumMod val="50000"/>
              <a:lumOff val="50000"/>
            </a:schemeClr>
          </a:solidFill>
          <a:scene3d>
            <a:camera prst="orthographicFront"/>
            <a:lightRig rig="threePt" dir="t"/>
          </a:scene3d>
          <a:sp3d prstMaterial="dkEdge">
            <a:bevelB/>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2000" b="1" i="1" dirty="0" smtClean="0"/>
              <a:t>Tecnología de </a:t>
            </a:r>
            <a:r>
              <a:rPr lang="es-ES" sz="2000" b="1" i="1" dirty="0" err="1" smtClean="0"/>
              <a:t>Hidrogasificación</a:t>
            </a:r>
            <a:r>
              <a:rPr lang="es-ES" sz="2000" b="1" i="1" dirty="0" smtClean="0"/>
              <a:t> </a:t>
            </a:r>
            <a:r>
              <a:rPr lang="es-ES" sz="2000" b="1" i="1" dirty="0"/>
              <a:t>catalítica con plasma</a:t>
            </a:r>
            <a:endParaRPr lang="es-ES" sz="2000" dirty="0"/>
          </a:p>
        </p:txBody>
      </p:sp>
    </p:spTree>
    <p:extLst>
      <p:ext uri="{BB962C8B-B14F-4D97-AF65-F5344CB8AC3E}">
        <p14:creationId xmlns:p14="http://schemas.microsoft.com/office/powerpoint/2010/main" val="3514098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a:extLst>
              <a:ext uri="{FF2B5EF4-FFF2-40B4-BE49-F238E27FC236}">
                <a16:creationId xmlns:a16="http://schemas.microsoft.com/office/drawing/2014/main" xmlns="" id="{999BE586-E5A3-4749-B00E-015C1BF3A5A9}"/>
              </a:ext>
            </a:extLst>
          </p:cNvPr>
          <p:cNvSpPr txBox="1"/>
          <p:nvPr/>
        </p:nvSpPr>
        <p:spPr>
          <a:xfrm>
            <a:off x="3510691" y="3264978"/>
            <a:ext cx="1083951" cy="307777"/>
          </a:xfrm>
          <a:prstGeom prst="rect">
            <a:avLst/>
          </a:prstGeom>
          <a:solidFill>
            <a:schemeClr val="bg1"/>
          </a:solidFill>
        </p:spPr>
        <p:txBody>
          <a:bodyPr wrap="none" rtlCol="0">
            <a:spAutoFit/>
          </a:bodyPr>
          <a:lstStyle/>
          <a:p>
            <a:r>
              <a:rPr lang="es-ES" sz="1400" b="1" dirty="0"/>
              <a:t>PLÁSTICOS</a:t>
            </a:r>
            <a:endParaRPr lang="en-GB" sz="1400" b="1" dirty="0"/>
          </a:p>
        </p:txBody>
      </p:sp>
      <p:sp>
        <p:nvSpPr>
          <p:cNvPr id="6" name="AutoShape 6" descr="Resultado de imagen de triturado espuma de poliuretano">
            <a:extLst>
              <a:ext uri="{FF2B5EF4-FFF2-40B4-BE49-F238E27FC236}">
                <a16:creationId xmlns:a16="http://schemas.microsoft.com/office/drawing/2014/main" xmlns="" id="{CB69CB52-5090-4D23-8791-6F1F9865EBC8}"/>
              </a:ext>
            </a:extLst>
          </p:cNvPr>
          <p:cNvSpPr>
            <a:spLocks noChangeAspect="1" noChangeArrowheads="1"/>
          </p:cNvSpPr>
          <p:nvPr/>
        </p:nvSpPr>
        <p:spPr bwMode="auto">
          <a:xfrm>
            <a:off x="1639888" y="749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80" tIns="34290" rIns="68580" bIns="34290"/>
          <a:lstStyle/>
          <a:p>
            <a:pPr>
              <a:defRPr/>
            </a:pPr>
            <a:endParaRPr lang="es-ES" sz="1350"/>
          </a:p>
        </p:txBody>
      </p:sp>
      <p:pic>
        <p:nvPicPr>
          <p:cNvPr id="38" name="Imagen 16">
            <a:extLst>
              <a:ext uri="{FF2B5EF4-FFF2-40B4-BE49-F238E27FC236}">
                <a16:creationId xmlns:a16="http://schemas.microsoft.com/office/drawing/2014/main" xmlns="" id="{6FD31571-4CF6-49D7-BB9E-21899B1475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672" y="559126"/>
            <a:ext cx="17065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a:extLst>
              <a:ext uri="{FF2B5EF4-FFF2-40B4-BE49-F238E27FC236}">
                <a16:creationId xmlns:a16="http://schemas.microsoft.com/office/drawing/2014/main" xmlns="" id="{B4EAAF79-B9EC-4398-8E26-A2609E1E15F7}"/>
              </a:ext>
            </a:extLst>
          </p:cNvPr>
          <p:cNvPicPr>
            <a:picLocks noChangeAspect="1"/>
          </p:cNvPicPr>
          <p:nvPr/>
        </p:nvPicPr>
        <p:blipFill>
          <a:blip r:embed="rId3"/>
          <a:stretch>
            <a:fillRect/>
          </a:stretch>
        </p:blipFill>
        <p:spPr>
          <a:xfrm>
            <a:off x="7543751" y="483780"/>
            <a:ext cx="992930" cy="1165613"/>
          </a:xfrm>
          <a:prstGeom prst="rect">
            <a:avLst/>
          </a:prstGeom>
        </p:spPr>
      </p:pic>
      <p:sp>
        <p:nvSpPr>
          <p:cNvPr id="17" name="CuadroTexto 16">
            <a:extLst>
              <a:ext uri="{FF2B5EF4-FFF2-40B4-BE49-F238E27FC236}">
                <a16:creationId xmlns:a16="http://schemas.microsoft.com/office/drawing/2014/main" xmlns="" id="{E9AC51CF-10EF-4579-9CC2-C0C2748405D1}"/>
              </a:ext>
            </a:extLst>
          </p:cNvPr>
          <p:cNvSpPr txBox="1"/>
          <p:nvPr/>
        </p:nvSpPr>
        <p:spPr>
          <a:xfrm>
            <a:off x="4027194" y="89470"/>
            <a:ext cx="4933017" cy="400110"/>
          </a:xfrm>
          <a:prstGeom prst="rect">
            <a:avLst/>
          </a:prstGeom>
          <a:noFill/>
        </p:spPr>
        <p:txBody>
          <a:bodyPr wrap="none" rtlCol="0">
            <a:spAutoFit/>
          </a:bodyPr>
          <a:lstStyle/>
          <a:p>
            <a:r>
              <a:rPr lang="es-ES" sz="2000" b="1" dirty="0"/>
              <a:t>RESIDUOS VOLUMINOSOS FUERA DE USO</a:t>
            </a:r>
            <a:endParaRPr lang="en-GB" sz="2000" b="1" dirty="0"/>
          </a:p>
        </p:txBody>
      </p:sp>
      <p:cxnSp>
        <p:nvCxnSpPr>
          <p:cNvPr id="20" name="Conector recto de flecha 19">
            <a:extLst>
              <a:ext uri="{FF2B5EF4-FFF2-40B4-BE49-F238E27FC236}">
                <a16:creationId xmlns:a16="http://schemas.microsoft.com/office/drawing/2014/main" xmlns="" id="{8C7F8509-3BB0-4AB6-ABD9-AA7396A86425}"/>
              </a:ext>
            </a:extLst>
          </p:cNvPr>
          <p:cNvCxnSpPr>
            <a:cxnSpLocks/>
            <a:stCxn id="38" idx="3"/>
          </p:cNvCxnSpPr>
          <p:nvPr/>
        </p:nvCxnSpPr>
        <p:spPr>
          <a:xfrm>
            <a:off x="4850235" y="1088557"/>
            <a:ext cx="2157867" cy="1146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xmlns="" id="{94404ADA-AECC-48C4-A6FF-78DA49368D8E}"/>
              </a:ext>
            </a:extLst>
          </p:cNvPr>
          <p:cNvCxnSpPr>
            <a:cxnSpLocks/>
            <a:stCxn id="16" idx="2"/>
            <a:endCxn id="19" idx="0"/>
          </p:cNvCxnSpPr>
          <p:nvPr/>
        </p:nvCxnSpPr>
        <p:spPr>
          <a:xfrm flipH="1">
            <a:off x="6864399" y="1649393"/>
            <a:ext cx="1175817" cy="45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502" name="Conector recto de flecha 19501">
            <a:extLst>
              <a:ext uri="{FF2B5EF4-FFF2-40B4-BE49-F238E27FC236}">
                <a16:creationId xmlns:a16="http://schemas.microsoft.com/office/drawing/2014/main" xmlns="" id="{BE76DD43-0AD6-4B50-8685-99EAA639379E}"/>
              </a:ext>
            </a:extLst>
          </p:cNvPr>
          <p:cNvCxnSpPr>
            <a:cxnSpLocks/>
            <a:stCxn id="1026" idx="1"/>
            <a:endCxn id="19" idx="0"/>
          </p:cNvCxnSpPr>
          <p:nvPr/>
        </p:nvCxnSpPr>
        <p:spPr>
          <a:xfrm>
            <a:off x="5095875" y="1088557"/>
            <a:ext cx="1768524" cy="1019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xmlns="" id="{A21137B4-E565-4B27-B957-C1BCA3895C72}"/>
              </a:ext>
            </a:extLst>
          </p:cNvPr>
          <p:cNvSpPr txBox="1"/>
          <p:nvPr/>
        </p:nvSpPr>
        <p:spPr>
          <a:xfrm>
            <a:off x="6490990" y="3293456"/>
            <a:ext cx="958917" cy="307777"/>
          </a:xfrm>
          <a:prstGeom prst="rect">
            <a:avLst/>
          </a:prstGeom>
          <a:solidFill>
            <a:schemeClr val="bg1"/>
          </a:solidFill>
        </p:spPr>
        <p:txBody>
          <a:bodyPr wrap="none" rtlCol="0">
            <a:spAutoFit/>
          </a:bodyPr>
          <a:lstStyle/>
          <a:p>
            <a:r>
              <a:rPr lang="es-ES" sz="1400" b="1" dirty="0"/>
              <a:t>TEXTILES</a:t>
            </a:r>
            <a:endParaRPr lang="en-GB" sz="1400" b="1" dirty="0"/>
          </a:p>
        </p:txBody>
      </p:sp>
      <p:pic>
        <p:nvPicPr>
          <p:cNvPr id="19" name="9 Imagen" descr="TEXTILE WASTE.jpg">
            <a:extLst>
              <a:ext uri="{FF2B5EF4-FFF2-40B4-BE49-F238E27FC236}">
                <a16:creationId xmlns:a16="http://schemas.microsoft.com/office/drawing/2014/main" xmlns="" id="{2BDFDF2D-960C-4CB2-B673-12AB14F219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08235"/>
            <a:ext cx="1536797" cy="107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9">
            <a:extLst>
              <a:ext uri="{FF2B5EF4-FFF2-40B4-BE49-F238E27FC236}">
                <a16:creationId xmlns:a16="http://schemas.microsoft.com/office/drawing/2014/main" xmlns="" id="{AFA67BFC-FCD1-419F-A13B-ECB6EFD2A1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583"/>
          <a:stretch/>
        </p:blipFill>
        <p:spPr bwMode="auto">
          <a:xfrm>
            <a:off x="8574460" y="1305885"/>
            <a:ext cx="947737" cy="96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de flecha 3">
            <a:extLst>
              <a:ext uri="{FF2B5EF4-FFF2-40B4-BE49-F238E27FC236}">
                <a16:creationId xmlns:a16="http://schemas.microsoft.com/office/drawing/2014/main" xmlns="" id="{37BCA012-E0D6-4E1E-9524-B34EF4F32835}"/>
              </a:ext>
            </a:extLst>
          </p:cNvPr>
          <p:cNvCxnSpPr>
            <a:cxnSpLocks/>
            <a:stCxn id="21" idx="1"/>
            <a:endCxn id="19" idx="0"/>
          </p:cNvCxnSpPr>
          <p:nvPr/>
        </p:nvCxnSpPr>
        <p:spPr>
          <a:xfrm flipH="1">
            <a:off x="6864399" y="1786734"/>
            <a:ext cx="1710061" cy="321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6" descr="http://wastetowealth.livingearth.org.uk/wp-content/uploads/2013/10/hard-plastics.jpg">
            <a:extLst>
              <a:ext uri="{FF2B5EF4-FFF2-40B4-BE49-F238E27FC236}">
                <a16:creationId xmlns:a16="http://schemas.microsoft.com/office/drawing/2014/main" xmlns="" id="{96B1CCE3-0128-4BD2-910A-067AB81761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6717" y="2002131"/>
            <a:ext cx="1590444" cy="107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ofÃ¡ esquinero de 3 plazas gris Jules - Gris - 205x85x145cm - Maisons du Monde">
            <a:extLst>
              <a:ext uri="{FF2B5EF4-FFF2-40B4-BE49-F238E27FC236}">
                <a16:creationId xmlns:a16="http://schemas.microsoft.com/office/drawing/2014/main" xmlns="" id="{95383399-F184-4ABB-B176-C4E028EE8F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5875" y="88432"/>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xmlns="" id="{98911043-E9A0-4D45-835E-C2833A6225CB}"/>
              </a:ext>
            </a:extLst>
          </p:cNvPr>
          <p:cNvPicPr>
            <a:picLocks noChangeAspect="1"/>
          </p:cNvPicPr>
          <p:nvPr/>
        </p:nvPicPr>
        <p:blipFill rotWithShape="1">
          <a:blip r:embed="rId8"/>
          <a:srcRect l="22503" r="26716"/>
          <a:stretch/>
        </p:blipFill>
        <p:spPr>
          <a:xfrm>
            <a:off x="2188782" y="977900"/>
            <a:ext cx="875600" cy="1380808"/>
          </a:xfrm>
          <a:prstGeom prst="rect">
            <a:avLst/>
          </a:prstGeom>
        </p:spPr>
      </p:pic>
      <p:pic>
        <p:nvPicPr>
          <p:cNvPr id="10" name="Imagen 9">
            <a:extLst>
              <a:ext uri="{FF2B5EF4-FFF2-40B4-BE49-F238E27FC236}">
                <a16:creationId xmlns:a16="http://schemas.microsoft.com/office/drawing/2014/main" xmlns="" id="{E7C65109-B3DD-4FFE-85A0-D8C78219BCFD}"/>
              </a:ext>
            </a:extLst>
          </p:cNvPr>
          <p:cNvPicPr>
            <a:picLocks noChangeAspect="1"/>
          </p:cNvPicPr>
          <p:nvPr/>
        </p:nvPicPr>
        <p:blipFill>
          <a:blip r:embed="rId9"/>
          <a:stretch>
            <a:fillRect/>
          </a:stretch>
        </p:blipFill>
        <p:spPr>
          <a:xfrm>
            <a:off x="1705150" y="2500479"/>
            <a:ext cx="1105819" cy="735872"/>
          </a:xfrm>
          <a:prstGeom prst="rect">
            <a:avLst/>
          </a:prstGeom>
        </p:spPr>
      </p:pic>
      <p:cxnSp>
        <p:nvCxnSpPr>
          <p:cNvPr id="12" name="Conector recto de flecha 11">
            <a:extLst>
              <a:ext uri="{FF2B5EF4-FFF2-40B4-BE49-F238E27FC236}">
                <a16:creationId xmlns:a16="http://schemas.microsoft.com/office/drawing/2014/main" xmlns="" id="{21411FAA-CFDD-4C86-8A78-6E261EB8096D}"/>
              </a:ext>
            </a:extLst>
          </p:cNvPr>
          <p:cNvCxnSpPr>
            <a:stCxn id="9" idx="3"/>
            <a:endCxn id="18" idx="1"/>
          </p:cNvCxnSpPr>
          <p:nvPr/>
        </p:nvCxnSpPr>
        <p:spPr>
          <a:xfrm>
            <a:off x="3064382" y="1668304"/>
            <a:ext cx="292335" cy="871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xmlns="" id="{CD72F5C6-849C-41F9-BE24-38E0571FE5D3}"/>
              </a:ext>
            </a:extLst>
          </p:cNvPr>
          <p:cNvCxnSpPr>
            <a:stCxn id="10" idx="3"/>
            <a:endCxn id="18" idx="1"/>
          </p:cNvCxnSpPr>
          <p:nvPr/>
        </p:nvCxnSpPr>
        <p:spPr>
          <a:xfrm flipV="1">
            <a:off x="2810969" y="2540272"/>
            <a:ext cx="545748" cy="328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xmlns="" id="{B2C2A527-2FB3-4108-8026-B076E02E3089}"/>
              </a:ext>
            </a:extLst>
          </p:cNvPr>
          <p:cNvPicPr>
            <a:picLocks noChangeAspect="1"/>
          </p:cNvPicPr>
          <p:nvPr/>
        </p:nvPicPr>
        <p:blipFill>
          <a:blip r:embed="rId10"/>
          <a:stretch>
            <a:fillRect/>
          </a:stretch>
        </p:blipFill>
        <p:spPr>
          <a:xfrm>
            <a:off x="5285763" y="2241646"/>
            <a:ext cx="603061" cy="600380"/>
          </a:xfrm>
          <a:prstGeom prst="rect">
            <a:avLst/>
          </a:prstGeom>
        </p:spPr>
      </p:pic>
      <p:sp>
        <p:nvSpPr>
          <p:cNvPr id="19492" name="Cerrar llave 19491">
            <a:extLst>
              <a:ext uri="{FF2B5EF4-FFF2-40B4-BE49-F238E27FC236}">
                <a16:creationId xmlns:a16="http://schemas.microsoft.com/office/drawing/2014/main" xmlns="" id="{5613AED4-E397-4B28-91D6-E35866ADEB08}"/>
              </a:ext>
            </a:extLst>
          </p:cNvPr>
          <p:cNvSpPr/>
          <p:nvPr/>
        </p:nvSpPr>
        <p:spPr>
          <a:xfrm rot="5400000">
            <a:off x="5375832" y="1472455"/>
            <a:ext cx="315094" cy="43533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7" name="Imagen 26"/>
          <p:cNvPicPr>
            <a:picLocks noChangeAspect="1"/>
          </p:cNvPicPr>
          <p:nvPr/>
        </p:nvPicPr>
        <p:blipFill>
          <a:blip r:embed="rId11"/>
          <a:stretch>
            <a:fillRect/>
          </a:stretch>
        </p:blipFill>
        <p:spPr>
          <a:xfrm>
            <a:off x="4168801" y="3709049"/>
            <a:ext cx="2927324" cy="31248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83595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Resultado de imagen de triturado espuma de poliuretano">
            <a:extLst>
              <a:ext uri="{FF2B5EF4-FFF2-40B4-BE49-F238E27FC236}">
                <a16:creationId xmlns:a16="http://schemas.microsoft.com/office/drawing/2014/main" xmlns="" id="{CB69CB52-5090-4D23-8791-6F1F9865EBC8}"/>
              </a:ext>
            </a:extLst>
          </p:cNvPr>
          <p:cNvSpPr>
            <a:spLocks noChangeAspect="1" noChangeArrowheads="1"/>
          </p:cNvSpPr>
          <p:nvPr/>
        </p:nvSpPr>
        <p:spPr bwMode="auto">
          <a:xfrm>
            <a:off x="1639888" y="749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80" tIns="34290" rIns="68580" bIns="34290"/>
          <a:lstStyle/>
          <a:p>
            <a:pPr>
              <a:defRPr/>
            </a:pPr>
            <a:endParaRPr lang="es-ES" sz="1350"/>
          </a:p>
        </p:txBody>
      </p:sp>
      <p:pic>
        <p:nvPicPr>
          <p:cNvPr id="38" name="Imagen 16">
            <a:extLst>
              <a:ext uri="{FF2B5EF4-FFF2-40B4-BE49-F238E27FC236}">
                <a16:creationId xmlns:a16="http://schemas.microsoft.com/office/drawing/2014/main" xmlns="" id="{6FD31571-4CF6-49D7-BB9E-21899B1475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672" y="559126"/>
            <a:ext cx="17065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ofÃ¡ esquinero de 3 plazas gris Jules - Gris - 205x85x145cm - Maisons du Monde">
            <a:extLst>
              <a:ext uri="{FF2B5EF4-FFF2-40B4-BE49-F238E27FC236}">
                <a16:creationId xmlns:a16="http://schemas.microsoft.com/office/drawing/2014/main" xmlns="" id="{95383399-F184-4ABB-B176-C4E028EE8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88432"/>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xmlns="" id="{B4EAAF79-B9EC-4398-8E26-A2609E1E15F7}"/>
              </a:ext>
            </a:extLst>
          </p:cNvPr>
          <p:cNvPicPr>
            <a:picLocks noChangeAspect="1"/>
          </p:cNvPicPr>
          <p:nvPr/>
        </p:nvPicPr>
        <p:blipFill>
          <a:blip r:embed="rId4"/>
          <a:stretch>
            <a:fillRect/>
          </a:stretch>
        </p:blipFill>
        <p:spPr>
          <a:xfrm>
            <a:off x="7543751" y="483780"/>
            <a:ext cx="992930" cy="1165613"/>
          </a:xfrm>
          <a:prstGeom prst="rect">
            <a:avLst/>
          </a:prstGeom>
        </p:spPr>
      </p:pic>
      <p:sp>
        <p:nvSpPr>
          <p:cNvPr id="17" name="CuadroTexto 16">
            <a:extLst>
              <a:ext uri="{FF2B5EF4-FFF2-40B4-BE49-F238E27FC236}">
                <a16:creationId xmlns:a16="http://schemas.microsoft.com/office/drawing/2014/main" xmlns="" id="{E9AC51CF-10EF-4579-9CC2-C0C2748405D1}"/>
              </a:ext>
            </a:extLst>
          </p:cNvPr>
          <p:cNvSpPr txBox="1"/>
          <p:nvPr/>
        </p:nvSpPr>
        <p:spPr>
          <a:xfrm>
            <a:off x="4027194" y="89470"/>
            <a:ext cx="4933017" cy="400110"/>
          </a:xfrm>
          <a:prstGeom prst="rect">
            <a:avLst/>
          </a:prstGeom>
          <a:noFill/>
        </p:spPr>
        <p:txBody>
          <a:bodyPr wrap="none" rtlCol="0">
            <a:spAutoFit/>
          </a:bodyPr>
          <a:lstStyle/>
          <a:p>
            <a:r>
              <a:rPr lang="es-ES" sz="2000" b="1" dirty="0"/>
              <a:t>RESIDUOS VOLUMINOSOS FUERA DE USO</a:t>
            </a:r>
            <a:endParaRPr lang="en-GB" sz="2000" b="1" dirty="0"/>
          </a:p>
        </p:txBody>
      </p:sp>
      <p:cxnSp>
        <p:nvCxnSpPr>
          <p:cNvPr id="20" name="Conector recto de flecha 19">
            <a:extLst>
              <a:ext uri="{FF2B5EF4-FFF2-40B4-BE49-F238E27FC236}">
                <a16:creationId xmlns:a16="http://schemas.microsoft.com/office/drawing/2014/main" xmlns="" id="{8C7F8509-3BB0-4AB6-ABD9-AA7396A86425}"/>
              </a:ext>
            </a:extLst>
          </p:cNvPr>
          <p:cNvCxnSpPr>
            <a:cxnSpLocks/>
            <a:endCxn id="1026" idx="2"/>
          </p:cNvCxnSpPr>
          <p:nvPr/>
        </p:nvCxnSpPr>
        <p:spPr>
          <a:xfrm>
            <a:off x="4023968" y="1568464"/>
            <a:ext cx="2072032" cy="520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xmlns="" id="{94404ADA-AECC-48C4-A6FF-78DA49368D8E}"/>
              </a:ext>
            </a:extLst>
          </p:cNvPr>
          <p:cNvCxnSpPr>
            <a:stCxn id="16" idx="2"/>
            <a:endCxn id="1026" idx="2"/>
          </p:cNvCxnSpPr>
          <p:nvPr/>
        </p:nvCxnSpPr>
        <p:spPr>
          <a:xfrm flipH="1">
            <a:off x="6096000" y="1649392"/>
            <a:ext cx="1944216" cy="439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488" name="Conector recto de flecha 19487">
            <a:extLst>
              <a:ext uri="{FF2B5EF4-FFF2-40B4-BE49-F238E27FC236}">
                <a16:creationId xmlns:a16="http://schemas.microsoft.com/office/drawing/2014/main" xmlns="" id="{E9D989E4-88AD-48B2-BE73-19A5451137F6}"/>
              </a:ext>
            </a:extLst>
          </p:cNvPr>
          <p:cNvCxnSpPr>
            <a:cxnSpLocks/>
          </p:cNvCxnSpPr>
          <p:nvPr/>
        </p:nvCxnSpPr>
        <p:spPr>
          <a:xfrm flipH="1">
            <a:off x="6090990" y="3672255"/>
            <a:ext cx="5011" cy="511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xmlns="" id="{919EAE28-91A3-408A-85B5-C5038004390E}"/>
              </a:ext>
            </a:extLst>
          </p:cNvPr>
          <p:cNvSpPr txBox="1"/>
          <p:nvPr/>
        </p:nvSpPr>
        <p:spPr>
          <a:xfrm>
            <a:off x="1303063" y="6032064"/>
            <a:ext cx="1038127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000" b="1" dirty="0"/>
              <a:t>PANELES DE AISLAMIENTO TÉRMICO /ACÚSTICO        </a:t>
            </a:r>
            <a:r>
              <a:rPr lang="es-ES" sz="2000" b="1" dirty="0" smtClean="0"/>
              <a:t>     </a:t>
            </a:r>
            <a:r>
              <a:rPr lang="es-ES" sz="2000" b="1" dirty="0"/>
              <a:t>FIELTROS TEXTILES</a:t>
            </a:r>
            <a:endParaRPr lang="en-GB" sz="2000" b="1" dirty="0"/>
          </a:p>
        </p:txBody>
      </p:sp>
      <p:cxnSp>
        <p:nvCxnSpPr>
          <p:cNvPr id="19502" name="Conector recto de flecha 19501">
            <a:extLst>
              <a:ext uri="{FF2B5EF4-FFF2-40B4-BE49-F238E27FC236}">
                <a16:creationId xmlns:a16="http://schemas.microsoft.com/office/drawing/2014/main" xmlns="" id="{BE76DD43-0AD6-4B50-8685-99EAA639379E}"/>
              </a:ext>
            </a:extLst>
          </p:cNvPr>
          <p:cNvCxnSpPr>
            <a:endCxn id="1026" idx="2"/>
          </p:cNvCxnSpPr>
          <p:nvPr/>
        </p:nvCxnSpPr>
        <p:spPr>
          <a:xfrm>
            <a:off x="6090990" y="1484784"/>
            <a:ext cx="5011" cy="603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xmlns="" id="{A21137B4-E565-4B27-B957-C1BCA3895C72}"/>
              </a:ext>
            </a:extLst>
          </p:cNvPr>
          <p:cNvSpPr txBox="1"/>
          <p:nvPr/>
        </p:nvSpPr>
        <p:spPr>
          <a:xfrm>
            <a:off x="5491484" y="3530058"/>
            <a:ext cx="1399742" cy="430887"/>
          </a:xfrm>
          <a:prstGeom prst="rect">
            <a:avLst/>
          </a:prstGeom>
          <a:solidFill>
            <a:schemeClr val="bg1"/>
          </a:solidFill>
        </p:spPr>
        <p:txBody>
          <a:bodyPr wrap="none" rtlCol="0">
            <a:spAutoFit/>
          </a:bodyPr>
          <a:lstStyle/>
          <a:p>
            <a:r>
              <a:rPr lang="es-ES" sz="2200" b="1" dirty="0"/>
              <a:t>TEXTILES</a:t>
            </a:r>
            <a:endParaRPr lang="en-GB" sz="2200" b="1" dirty="0"/>
          </a:p>
        </p:txBody>
      </p:sp>
      <p:pic>
        <p:nvPicPr>
          <p:cNvPr id="19" name="9 Imagen" descr="TEXTILE WASTE.jpg">
            <a:extLst>
              <a:ext uri="{FF2B5EF4-FFF2-40B4-BE49-F238E27FC236}">
                <a16:creationId xmlns:a16="http://schemas.microsoft.com/office/drawing/2014/main" xmlns="" id="{2BDFDF2D-960C-4CB2-B673-12AB14F219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6106" y="2189201"/>
            <a:ext cx="1872002" cy="131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9">
            <a:extLst>
              <a:ext uri="{FF2B5EF4-FFF2-40B4-BE49-F238E27FC236}">
                <a16:creationId xmlns:a16="http://schemas.microsoft.com/office/drawing/2014/main" xmlns="" id="{AFA67BFC-FCD1-419F-A13B-ECB6EFD2A13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583"/>
          <a:stretch/>
        </p:blipFill>
        <p:spPr bwMode="auto">
          <a:xfrm>
            <a:off x="8574460" y="1305885"/>
            <a:ext cx="947737" cy="96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
            <a:extLst>
              <a:ext uri="{FF2B5EF4-FFF2-40B4-BE49-F238E27FC236}">
                <a16:creationId xmlns:a16="http://schemas.microsoft.com/office/drawing/2014/main" xmlns="" id="{A1FA610A-DDF9-4185-B3B9-11854E060470}"/>
              </a:ext>
            </a:extLst>
          </p:cNvPr>
          <p:cNvPicPr/>
          <p:nvPr/>
        </p:nvPicPr>
        <p:blipFill>
          <a:blip r:embed="rId7"/>
          <a:stretch>
            <a:fillRect/>
          </a:stretch>
        </p:blipFill>
        <p:spPr>
          <a:xfrm>
            <a:off x="2497731" y="4210271"/>
            <a:ext cx="6912768" cy="1572467"/>
          </a:xfrm>
          <a:prstGeom prst="rect">
            <a:avLst/>
          </a:prstGeom>
        </p:spPr>
      </p:pic>
      <p:cxnSp>
        <p:nvCxnSpPr>
          <p:cNvPr id="4" name="Conector recto de flecha 3">
            <a:extLst>
              <a:ext uri="{FF2B5EF4-FFF2-40B4-BE49-F238E27FC236}">
                <a16:creationId xmlns:a16="http://schemas.microsoft.com/office/drawing/2014/main" xmlns="" id="{37BCA012-E0D6-4E1E-9524-B34EF4F32835}"/>
              </a:ext>
            </a:extLst>
          </p:cNvPr>
          <p:cNvCxnSpPr>
            <a:stCxn id="21" idx="1"/>
            <a:endCxn id="1026" idx="2"/>
          </p:cNvCxnSpPr>
          <p:nvPr/>
        </p:nvCxnSpPr>
        <p:spPr>
          <a:xfrm flipH="1">
            <a:off x="6096001" y="1786734"/>
            <a:ext cx="2478459" cy="30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027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D08B38D1-0D29-4AE4-A336-D3E6F13D4D2A}" type="slidenum">
              <a:rPr lang="es-ES" smtClean="0"/>
              <a:pPr/>
              <a:t>13</a:t>
            </a:fld>
            <a:endParaRPr lang="es-ES"/>
          </a:p>
        </p:txBody>
      </p:sp>
      <p:grpSp>
        <p:nvGrpSpPr>
          <p:cNvPr id="10" name="Grupo 9"/>
          <p:cNvGrpSpPr/>
          <p:nvPr/>
        </p:nvGrpSpPr>
        <p:grpSpPr>
          <a:xfrm>
            <a:off x="1934228" y="235528"/>
            <a:ext cx="7354302" cy="978729"/>
            <a:chOff x="818098" y="783937"/>
            <a:chExt cx="7354302" cy="978729"/>
          </a:xfrm>
        </p:grpSpPr>
        <p:sp>
          <p:nvSpPr>
            <p:cNvPr id="12" name="25 CuadroTexto"/>
            <p:cNvSpPr txBox="1"/>
            <p:nvPr/>
          </p:nvSpPr>
          <p:spPr>
            <a:xfrm>
              <a:off x="818098" y="783937"/>
              <a:ext cx="7272808" cy="978729"/>
            </a:xfrm>
            <a:prstGeom prst="rect">
              <a:avLst/>
            </a:prstGeom>
            <a:noFill/>
          </p:spPr>
          <p:txBody>
            <a:bodyPr wrap="square" rtlCol="0">
              <a:spAutoFit/>
            </a:bodyPr>
            <a:lstStyle/>
            <a:p>
              <a:pPr fontAlgn="base">
                <a:spcBef>
                  <a:spcPct val="20000"/>
                </a:spcBef>
                <a:spcAft>
                  <a:spcPct val="0"/>
                </a:spcAft>
                <a:buClr>
                  <a:schemeClr val="tx2"/>
                </a:buClr>
                <a:buSzPct val="70000"/>
              </a:pPr>
              <a:r>
                <a:rPr lang="es-ES_tradnl" sz="2400" b="1" dirty="0">
                  <a:solidFill>
                    <a:srgbClr val="EBAA07"/>
                  </a:solidFill>
                  <a:latin typeface="Tahoma" pitchFamily="34" charset="0"/>
                </a:rPr>
                <a:t>Como vamos a conseguirlo</a:t>
              </a:r>
              <a:endParaRPr lang="es-ES_tradnl" sz="2400" dirty="0">
                <a:solidFill>
                  <a:srgbClr val="EBAA07"/>
                </a:solidFill>
                <a:latin typeface="Tahoma" pitchFamily="34" charset="0"/>
              </a:endParaRPr>
            </a:p>
            <a:p>
              <a:pPr lvl="0" fontAlgn="base">
                <a:spcBef>
                  <a:spcPct val="20000"/>
                </a:spcBef>
                <a:spcAft>
                  <a:spcPct val="0"/>
                </a:spcAft>
                <a:buClr>
                  <a:schemeClr val="tx2"/>
                </a:buClr>
                <a:buSzPct val="70000"/>
              </a:pPr>
              <a:endParaRPr lang="es-ES" sz="2800" b="1" dirty="0">
                <a:solidFill>
                  <a:srgbClr val="EBAA07"/>
                </a:solidFill>
                <a:latin typeface="Tahoma" pitchFamily="34" charset="0"/>
                <a:ea typeface="Tahoma" pitchFamily="34" charset="0"/>
                <a:cs typeface="Tahoma" pitchFamily="34" charset="0"/>
              </a:endParaRPr>
            </a:p>
          </p:txBody>
        </p:sp>
        <p:cxnSp>
          <p:nvCxnSpPr>
            <p:cNvPr id="13" name="26 Conector recto"/>
            <p:cNvCxnSpPr/>
            <p:nvPr/>
          </p:nvCxnSpPr>
          <p:spPr>
            <a:xfrm>
              <a:off x="899592" y="1340768"/>
              <a:ext cx="7272808" cy="0"/>
            </a:xfrm>
            <a:prstGeom prst="line">
              <a:avLst/>
            </a:prstGeom>
            <a:ln w="12700">
              <a:solidFill>
                <a:srgbClr val="FFC715"/>
              </a:solidFill>
              <a:prstDash val="sysDot"/>
            </a:ln>
          </p:spPr>
          <p:style>
            <a:lnRef idx="1">
              <a:schemeClr val="accent1"/>
            </a:lnRef>
            <a:fillRef idx="0">
              <a:schemeClr val="accent1"/>
            </a:fillRef>
            <a:effectRef idx="0">
              <a:schemeClr val="accent1"/>
            </a:effectRef>
            <a:fontRef idx="minor">
              <a:schemeClr val="tx1"/>
            </a:fontRef>
          </p:style>
        </p:cxnSp>
      </p:grpSp>
      <p:sp>
        <p:nvSpPr>
          <p:cNvPr id="5" name="CuadroTexto 4"/>
          <p:cNvSpPr txBox="1"/>
          <p:nvPr/>
        </p:nvSpPr>
        <p:spPr>
          <a:xfrm>
            <a:off x="1934228" y="6041362"/>
            <a:ext cx="8373327"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spcBef>
                <a:spcPct val="0"/>
              </a:spcBef>
            </a:pPr>
            <a:r>
              <a:rPr lang="es-ES" sz="2200" b="1" dirty="0">
                <a:solidFill>
                  <a:srgbClr val="0066FF"/>
                </a:solidFill>
              </a:rPr>
              <a:t>SOCIOS URBANREC + ACTOR CLAVE : LOS CIUDADANOS</a:t>
            </a:r>
          </a:p>
        </p:txBody>
      </p:sp>
      <p:pic>
        <p:nvPicPr>
          <p:cNvPr id="3074" name="Picture 2" descr="Captura de pantalla 2014-09-25 15.4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660" y="3549535"/>
            <a:ext cx="3086938" cy="17342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descr="Resultado de imagen de SU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919" y="982801"/>
            <a:ext cx="1741220" cy="1703249"/>
          </a:xfrm>
          <a:prstGeom prst="rect">
            <a:avLst/>
          </a:prstGeom>
          <a:noFill/>
          <a:extLst>
            <a:ext uri="{909E8E84-426E-40DD-AFC4-6F175D3DCCD1}">
              <a14:hiddenFill xmlns:a14="http://schemas.microsoft.com/office/drawing/2010/main">
                <a:solidFill>
                  <a:srgbClr val="FFFFFF"/>
                </a:solidFill>
              </a14:hiddenFill>
            </a:ext>
          </a:extLst>
        </p:spPr>
      </p:pic>
      <p:pic>
        <p:nvPicPr>
          <p:cNvPr id="15" name="4 Imagen" descr="Bulky-goods.jpg"/>
          <p:cNvPicPr>
            <a:picLocks noChangeAspect="1"/>
          </p:cNvPicPr>
          <p:nvPr/>
        </p:nvPicPr>
        <p:blipFill>
          <a:blip r:embed="rId5" cstate="print"/>
          <a:stretch>
            <a:fillRect/>
          </a:stretch>
        </p:blipFill>
        <p:spPr>
          <a:xfrm>
            <a:off x="1308059" y="1297158"/>
            <a:ext cx="2952328" cy="2172913"/>
          </a:xfrm>
          <a:prstGeom prst="rect">
            <a:avLst/>
          </a:prstGeom>
        </p:spPr>
      </p:pic>
      <p:pic>
        <p:nvPicPr>
          <p:cNvPr id="17" name="Imagen 16"/>
          <p:cNvPicPr>
            <a:picLocks noChangeAspect="1"/>
          </p:cNvPicPr>
          <p:nvPr/>
        </p:nvPicPr>
        <p:blipFill>
          <a:blip r:embed="rId6"/>
          <a:stretch>
            <a:fillRect/>
          </a:stretch>
        </p:blipFill>
        <p:spPr>
          <a:xfrm>
            <a:off x="6947191" y="1212542"/>
            <a:ext cx="4690517" cy="2071645"/>
          </a:xfrm>
          <a:prstGeom prst="rect">
            <a:avLst/>
          </a:prstGeom>
        </p:spPr>
      </p:pic>
    </p:spTree>
    <p:extLst>
      <p:ext uri="{BB962C8B-B14F-4D97-AF65-F5344CB8AC3E}">
        <p14:creationId xmlns:p14="http://schemas.microsoft.com/office/powerpoint/2010/main" val="1543595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731" y="370734"/>
            <a:ext cx="10791896" cy="680826"/>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ctr"/>
            <a:r>
              <a:rPr lang="es-ES" dirty="0" smtClean="0">
                <a:solidFill>
                  <a:schemeClr val="bg1"/>
                </a:solidFill>
              </a:rPr>
              <a:t>Gestión </a:t>
            </a:r>
            <a:r>
              <a:rPr lang="es-ES" dirty="0" smtClean="0">
                <a:solidFill>
                  <a:schemeClr val="bg1"/>
                </a:solidFill>
              </a:rPr>
              <a:t>de Voluminosos- reto ambiental a nivel europeo</a:t>
            </a:r>
            <a:r>
              <a:rPr lang="es-ES" dirty="0" smtClean="0">
                <a:solidFill>
                  <a:schemeClr val="bg1"/>
                </a:solidFill>
              </a:rPr>
              <a:t>.</a:t>
            </a:r>
            <a:endParaRPr lang="es-ES" dirty="0">
              <a:solidFill>
                <a:schemeClr val="bg1"/>
              </a:solidFill>
            </a:endParaRPr>
          </a:p>
        </p:txBody>
      </p:sp>
      <p:pic>
        <p:nvPicPr>
          <p:cNvPr id="6" name="Imagen 5"/>
          <p:cNvPicPr>
            <a:picLocks noChangeAspect="1"/>
          </p:cNvPicPr>
          <p:nvPr/>
        </p:nvPicPr>
        <p:blipFill>
          <a:blip r:embed="rId2"/>
          <a:stretch>
            <a:fillRect/>
          </a:stretch>
        </p:blipFill>
        <p:spPr>
          <a:xfrm>
            <a:off x="677334" y="1804332"/>
            <a:ext cx="2824912" cy="36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3"/>
          <a:stretch>
            <a:fillRect/>
          </a:stretch>
        </p:blipFill>
        <p:spPr>
          <a:xfrm>
            <a:off x="3809737" y="1815037"/>
            <a:ext cx="3250584" cy="36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4"/>
          <a:stretch>
            <a:fillRect/>
          </a:stretch>
        </p:blipFill>
        <p:spPr>
          <a:xfrm>
            <a:off x="7367812" y="1825742"/>
            <a:ext cx="3577815" cy="3725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uadroTexto 8"/>
          <p:cNvSpPr txBox="1"/>
          <p:nvPr/>
        </p:nvSpPr>
        <p:spPr>
          <a:xfrm>
            <a:off x="1803661" y="5722572"/>
            <a:ext cx="6955605"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b="1" dirty="0"/>
              <a:t>En Europa más del 60% de los residuos voluminosos se depositan </a:t>
            </a:r>
            <a:r>
              <a:rPr lang="es-ES" b="1" dirty="0" smtClean="0"/>
              <a:t>en vertedero</a:t>
            </a:r>
            <a:r>
              <a:rPr lang="es-ES" b="1" dirty="0"/>
              <a:t>. (Problemática común,19 Mt</a:t>
            </a:r>
            <a:r>
              <a:rPr lang="es-ES" b="1" dirty="0" smtClean="0"/>
              <a:t>)                                 A nivel nacional 10% RD. </a:t>
            </a:r>
            <a:endParaRPr lang="en-US" dirty="0"/>
          </a:p>
        </p:txBody>
      </p:sp>
      <p:pic>
        <p:nvPicPr>
          <p:cNvPr id="10" name="Imagen 9"/>
          <p:cNvPicPr>
            <a:picLocks noChangeAspect="1"/>
          </p:cNvPicPr>
          <p:nvPr/>
        </p:nvPicPr>
        <p:blipFill>
          <a:blip r:embed="rId5"/>
          <a:stretch>
            <a:fillRect/>
          </a:stretch>
        </p:blipFill>
        <p:spPr>
          <a:xfrm>
            <a:off x="9245103" y="5834817"/>
            <a:ext cx="2798307" cy="774259"/>
          </a:xfrm>
          <a:prstGeom prst="rect">
            <a:avLst/>
          </a:prstGeom>
        </p:spPr>
      </p:pic>
    </p:spTree>
    <p:extLst>
      <p:ext uri="{BB962C8B-B14F-4D97-AF65-F5344CB8AC3E}">
        <p14:creationId xmlns:p14="http://schemas.microsoft.com/office/powerpoint/2010/main" val="3788955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491130" y="2008583"/>
            <a:ext cx="4502454" cy="32160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0" name="Grupo 9"/>
          <p:cNvGrpSpPr/>
          <p:nvPr/>
        </p:nvGrpSpPr>
        <p:grpSpPr>
          <a:xfrm>
            <a:off x="1934228" y="235529"/>
            <a:ext cx="7354302" cy="705716"/>
            <a:chOff x="818098" y="783937"/>
            <a:chExt cx="7354302" cy="1611811"/>
          </a:xfrm>
        </p:grpSpPr>
        <p:sp>
          <p:nvSpPr>
            <p:cNvPr id="12" name="25 CuadroTexto"/>
            <p:cNvSpPr txBox="1"/>
            <p:nvPr/>
          </p:nvSpPr>
          <p:spPr>
            <a:xfrm>
              <a:off x="818098" y="783937"/>
              <a:ext cx="7354302" cy="1611811"/>
            </a:xfrm>
            <a:prstGeom prst="rect">
              <a:avLst/>
            </a:prstGeom>
            <a:noFill/>
          </p:spPr>
          <p:txBody>
            <a:bodyPr wrap="square" rtlCol="0">
              <a:spAutoFit/>
            </a:bodyPr>
            <a:lstStyle/>
            <a:p>
              <a:pPr fontAlgn="base">
                <a:spcBef>
                  <a:spcPct val="20000"/>
                </a:spcBef>
                <a:spcAft>
                  <a:spcPct val="0"/>
                </a:spcAft>
                <a:buClr>
                  <a:schemeClr val="tx2"/>
                </a:buClr>
                <a:buSzPct val="70000"/>
              </a:pPr>
              <a:r>
                <a:rPr lang="es-ES_tradnl" sz="2400" b="1" dirty="0">
                  <a:solidFill>
                    <a:srgbClr val="EBAA07"/>
                  </a:solidFill>
                  <a:latin typeface="Tahoma" pitchFamily="34" charset="0"/>
                </a:rPr>
                <a:t>Como vamos a conseguirlo</a:t>
              </a:r>
              <a:endParaRPr lang="es-ES_tradnl" sz="2400" dirty="0">
                <a:solidFill>
                  <a:srgbClr val="EBAA07"/>
                </a:solidFill>
                <a:latin typeface="Tahoma" pitchFamily="34" charset="0"/>
              </a:endParaRPr>
            </a:p>
            <a:p>
              <a:pPr lvl="0" fontAlgn="base">
                <a:spcBef>
                  <a:spcPct val="20000"/>
                </a:spcBef>
                <a:spcAft>
                  <a:spcPct val="0"/>
                </a:spcAft>
                <a:buClr>
                  <a:schemeClr val="tx2"/>
                </a:buClr>
                <a:buSzPct val="70000"/>
              </a:pPr>
              <a:endParaRPr lang="es-ES" sz="2800" b="1" dirty="0">
                <a:solidFill>
                  <a:srgbClr val="EBAA07"/>
                </a:solidFill>
                <a:latin typeface="Tahoma" pitchFamily="34" charset="0"/>
                <a:ea typeface="Tahoma" pitchFamily="34" charset="0"/>
                <a:cs typeface="Tahoma" pitchFamily="34" charset="0"/>
              </a:endParaRPr>
            </a:p>
          </p:txBody>
        </p:sp>
        <p:cxnSp>
          <p:nvCxnSpPr>
            <p:cNvPr id="13" name="26 Conector recto"/>
            <p:cNvCxnSpPr/>
            <p:nvPr/>
          </p:nvCxnSpPr>
          <p:spPr>
            <a:xfrm>
              <a:off x="899592" y="1340768"/>
              <a:ext cx="7272808" cy="0"/>
            </a:xfrm>
            <a:prstGeom prst="line">
              <a:avLst/>
            </a:prstGeom>
            <a:ln w="12700">
              <a:solidFill>
                <a:srgbClr val="FFC715"/>
              </a:solidFill>
              <a:prstDash val="sysDot"/>
            </a:ln>
          </p:spPr>
          <p:style>
            <a:lnRef idx="1">
              <a:schemeClr val="accent1"/>
            </a:lnRef>
            <a:fillRef idx="0">
              <a:schemeClr val="accent1"/>
            </a:fillRef>
            <a:effectRef idx="0">
              <a:schemeClr val="accent1"/>
            </a:effectRef>
            <a:fontRef idx="minor">
              <a:schemeClr val="tx1"/>
            </a:fontRef>
          </p:style>
        </p:cxnSp>
      </p:grpSp>
      <p:sp>
        <p:nvSpPr>
          <p:cNvPr id="4" name="Rectángulo 3"/>
          <p:cNvSpPr/>
          <p:nvPr/>
        </p:nvSpPr>
        <p:spPr>
          <a:xfrm>
            <a:off x="585397" y="2152868"/>
            <a:ext cx="6548789"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b="1" dirty="0" smtClean="0">
                <a:latin typeface="+mj-lt"/>
              </a:rPr>
              <a:t>Consorcio </a:t>
            </a:r>
            <a:r>
              <a:rPr lang="en-US" b="1" dirty="0" err="1" smtClean="0">
                <a:latin typeface="+mj-lt"/>
              </a:rPr>
              <a:t>Europeo</a:t>
            </a:r>
            <a:r>
              <a:rPr lang="en-US" b="1" dirty="0" smtClean="0">
                <a:latin typeface="+mj-lt"/>
              </a:rPr>
              <a:t>: </a:t>
            </a:r>
            <a:r>
              <a:rPr lang="en-US" dirty="0" err="1" smtClean="0">
                <a:latin typeface="+mj-lt"/>
              </a:rPr>
              <a:t>Instituto</a:t>
            </a:r>
            <a:r>
              <a:rPr lang="en-US" dirty="0" smtClean="0">
                <a:latin typeface="+mj-lt"/>
              </a:rPr>
              <a:t> </a:t>
            </a:r>
            <a:r>
              <a:rPr lang="en-US" dirty="0" err="1">
                <a:latin typeface="+mj-lt"/>
              </a:rPr>
              <a:t>Tecnológico</a:t>
            </a:r>
            <a:r>
              <a:rPr lang="en-US" dirty="0">
                <a:latin typeface="+mj-lt"/>
              </a:rPr>
              <a:t> </a:t>
            </a:r>
            <a:r>
              <a:rPr lang="en-US" dirty="0" smtClean="0">
                <a:latin typeface="+mj-lt"/>
              </a:rPr>
              <a:t>del </a:t>
            </a:r>
            <a:r>
              <a:rPr lang="en-US" dirty="0" err="1" smtClean="0">
                <a:latin typeface="+mj-lt"/>
              </a:rPr>
              <a:t>Plástico</a:t>
            </a:r>
            <a:r>
              <a:rPr lang="en-US" dirty="0" smtClean="0">
                <a:latin typeface="+mj-lt"/>
              </a:rPr>
              <a:t>.</a:t>
            </a:r>
          </a:p>
          <a:p>
            <a:endParaRPr lang="en-US" b="1" dirty="0" smtClean="0">
              <a:latin typeface="+mj-lt"/>
            </a:endParaRPr>
          </a:p>
          <a:p>
            <a:r>
              <a:rPr lang="en-US" b="1" dirty="0" smtClean="0">
                <a:latin typeface="+mj-lt"/>
              </a:rPr>
              <a:t>21 </a:t>
            </a:r>
            <a:r>
              <a:rPr lang="en-US" b="1" dirty="0" err="1">
                <a:latin typeface="+mj-lt"/>
              </a:rPr>
              <a:t>socios</a:t>
            </a:r>
            <a:r>
              <a:rPr lang="en-US" b="1" dirty="0">
                <a:latin typeface="+mj-lt"/>
              </a:rPr>
              <a:t> de 7 </a:t>
            </a:r>
            <a:r>
              <a:rPr lang="en-US" b="1" dirty="0" err="1" smtClean="0">
                <a:latin typeface="+mj-lt"/>
              </a:rPr>
              <a:t>países</a:t>
            </a:r>
            <a:r>
              <a:rPr lang="en-US" b="1" dirty="0" smtClean="0">
                <a:latin typeface="+mj-lt"/>
              </a:rPr>
              <a:t>: </a:t>
            </a:r>
            <a:r>
              <a:rPr lang="en-US" dirty="0" err="1" smtClean="0">
                <a:latin typeface="+mj-lt"/>
              </a:rPr>
              <a:t>Centros</a:t>
            </a:r>
            <a:r>
              <a:rPr lang="en-US" dirty="0" smtClean="0">
                <a:latin typeface="+mj-lt"/>
              </a:rPr>
              <a:t> </a:t>
            </a:r>
            <a:r>
              <a:rPr lang="en-US" dirty="0" err="1">
                <a:latin typeface="+mj-lt"/>
              </a:rPr>
              <a:t>Tecnológicos</a:t>
            </a:r>
            <a:r>
              <a:rPr lang="en-US" dirty="0">
                <a:latin typeface="+mj-lt"/>
              </a:rPr>
              <a:t> </a:t>
            </a:r>
            <a:r>
              <a:rPr lang="en-US" dirty="0" smtClean="0">
                <a:latin typeface="+mj-lt"/>
              </a:rPr>
              <a:t>, PYMEs, </a:t>
            </a:r>
            <a:r>
              <a:rPr lang="en-US" dirty="0" err="1" smtClean="0">
                <a:latin typeface="+mj-lt"/>
              </a:rPr>
              <a:t>grandes</a:t>
            </a:r>
            <a:r>
              <a:rPr lang="en-US" dirty="0" smtClean="0">
                <a:latin typeface="+mj-lt"/>
              </a:rPr>
              <a:t> </a:t>
            </a:r>
            <a:r>
              <a:rPr lang="en-US" dirty="0" err="1" smtClean="0">
                <a:latin typeface="+mj-lt"/>
              </a:rPr>
              <a:t>empresas</a:t>
            </a:r>
            <a:r>
              <a:rPr lang="en-US" dirty="0">
                <a:latin typeface="+mj-lt"/>
              </a:rPr>
              <a:t>, </a:t>
            </a:r>
            <a:r>
              <a:rPr lang="en-US" dirty="0" err="1">
                <a:latin typeface="+mj-lt"/>
              </a:rPr>
              <a:t>entidades</a:t>
            </a:r>
            <a:r>
              <a:rPr lang="en-US" dirty="0">
                <a:latin typeface="+mj-lt"/>
              </a:rPr>
              <a:t> locales. </a:t>
            </a:r>
          </a:p>
          <a:p>
            <a:endParaRPr lang="en-US" dirty="0" smtClean="0">
              <a:latin typeface="+mj-lt"/>
            </a:endParaRPr>
          </a:p>
          <a:p>
            <a:r>
              <a:rPr lang="en-US" b="1" u="sng" dirty="0" smtClean="0">
                <a:latin typeface="+mj-lt"/>
              </a:rPr>
              <a:t>CV: </a:t>
            </a:r>
            <a:r>
              <a:rPr lang="en-US" u="sng" dirty="0" smtClean="0">
                <a:latin typeface="+mj-lt"/>
              </a:rPr>
              <a:t>CVI, Diputación de Valencia, </a:t>
            </a:r>
            <a:r>
              <a:rPr lang="en-US" u="sng" dirty="0" err="1" smtClean="0">
                <a:latin typeface="+mj-lt"/>
              </a:rPr>
              <a:t>Ecofrag</a:t>
            </a:r>
            <a:r>
              <a:rPr lang="en-US" u="sng" dirty="0" smtClean="0">
                <a:latin typeface="+mj-lt"/>
              </a:rPr>
              <a:t>, </a:t>
            </a:r>
            <a:r>
              <a:rPr lang="en-US" u="sng" dirty="0" smtClean="0">
                <a:latin typeface="+mj-lt"/>
              </a:rPr>
              <a:t>BBP</a:t>
            </a:r>
            <a:r>
              <a:rPr lang="en-US" u="sng" dirty="0">
                <a:latin typeface="+mj-lt"/>
              </a:rPr>
              <a:t>, </a:t>
            </a:r>
            <a:r>
              <a:rPr lang="en-US" u="sng" dirty="0" err="1">
                <a:latin typeface="+mj-lt"/>
              </a:rPr>
              <a:t>Colchones</a:t>
            </a:r>
            <a:r>
              <a:rPr lang="en-US" u="sng" dirty="0">
                <a:latin typeface="+mj-lt"/>
              </a:rPr>
              <a:t> </a:t>
            </a:r>
            <a:r>
              <a:rPr lang="en-US" u="sng" dirty="0" err="1" smtClean="0">
                <a:latin typeface="+mj-lt"/>
              </a:rPr>
              <a:t>Delax</a:t>
            </a:r>
            <a:r>
              <a:rPr lang="en-US" u="sng" dirty="0" smtClean="0">
                <a:latin typeface="+mj-lt"/>
              </a:rPr>
              <a:t>. </a:t>
            </a:r>
            <a:r>
              <a:rPr lang="es-ES_tradnl" dirty="0" smtClean="0"/>
              <a:t> </a:t>
            </a:r>
            <a:endParaRPr lang="en-US" u="sng" dirty="0" smtClean="0">
              <a:latin typeface="+mj-lt"/>
            </a:endParaRPr>
          </a:p>
          <a:p>
            <a:endParaRPr lang="es-ES" dirty="0" smtClean="0"/>
          </a:p>
          <a:p>
            <a:r>
              <a:rPr lang="es-ES" b="1" i="1" dirty="0" smtClean="0"/>
              <a:t>Acciones </a:t>
            </a:r>
            <a:r>
              <a:rPr lang="es-ES" b="1" i="1" dirty="0"/>
              <a:t>demostrativas: Bélgica, Polonia, Turquía y España (</a:t>
            </a:r>
            <a:r>
              <a:rPr lang="es-ES" b="1" i="1" dirty="0" smtClean="0"/>
              <a:t>P. Valencia) </a:t>
            </a:r>
            <a:endParaRPr lang="en-US" b="1" i="1" dirty="0">
              <a:latin typeface="+mj-lt"/>
            </a:endParaRPr>
          </a:p>
        </p:txBody>
      </p:sp>
      <p:sp>
        <p:nvSpPr>
          <p:cNvPr id="6" name="CuadroTexto 5"/>
          <p:cNvSpPr txBox="1"/>
          <p:nvPr/>
        </p:nvSpPr>
        <p:spPr>
          <a:xfrm>
            <a:off x="382198" y="1070313"/>
            <a:ext cx="10376868"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sz="2000" b="1" dirty="0" smtClean="0"/>
              <a:t>Diseño y desarrollo de un </a:t>
            </a:r>
            <a:r>
              <a:rPr lang="es-ES" sz="2000" b="1" dirty="0"/>
              <a:t>nuevo modelo de </a:t>
            </a:r>
            <a:r>
              <a:rPr lang="es-ES" sz="2000" b="1" u="sng" dirty="0"/>
              <a:t>gestión de </a:t>
            </a:r>
            <a:r>
              <a:rPr lang="es-ES" sz="2000" b="1" u="sng" dirty="0" smtClean="0"/>
              <a:t>voluminosos </a:t>
            </a:r>
            <a:r>
              <a:rPr lang="es-ES" sz="2000" b="1" dirty="0" smtClean="0"/>
              <a:t>a nivel europeo, </a:t>
            </a:r>
            <a:r>
              <a:rPr lang="es-ES" sz="2000" b="1" u="sng" dirty="0" smtClean="0"/>
              <a:t>transformar los residuos en recursos</a:t>
            </a:r>
            <a:r>
              <a:rPr lang="es-ES" sz="2000" b="1" dirty="0" smtClean="0"/>
              <a:t>.  </a:t>
            </a:r>
            <a:r>
              <a:rPr lang="es-ES" sz="2000" b="1" dirty="0" smtClean="0"/>
              <a:t>  </a:t>
            </a:r>
            <a:endParaRPr lang="es-ES" sz="2000" b="1" dirty="0" smtClean="0"/>
          </a:p>
        </p:txBody>
      </p:sp>
      <p:sp>
        <p:nvSpPr>
          <p:cNvPr id="5" name="Rectángulo 4"/>
          <p:cNvSpPr/>
          <p:nvPr/>
        </p:nvSpPr>
        <p:spPr>
          <a:xfrm>
            <a:off x="382198" y="5627661"/>
            <a:ext cx="8213162" cy="707886"/>
          </a:xfrm>
          <a:prstGeom prst="rect">
            <a:avLst/>
          </a:prstGeom>
          <a:solidFill>
            <a:schemeClr val="bg2">
              <a:lumMod val="90000"/>
            </a:schemeClr>
          </a:solidFill>
          <a:ln>
            <a:solidFill>
              <a:schemeClr val="tx1"/>
            </a:solidFill>
          </a:ln>
        </p:spPr>
        <p:txBody>
          <a:bodyPr wrap="square">
            <a:spAutoFit/>
          </a:bodyPr>
          <a:lstStyle/>
          <a:p>
            <a:pPr algn="ctr"/>
            <a:r>
              <a:rPr lang="es-ES" sz="2000" dirty="0"/>
              <a:t>Seleccionado CE, Programa Horizonte 2020- (86%) 8.618.970,39€</a:t>
            </a:r>
          </a:p>
          <a:p>
            <a:pPr algn="ctr"/>
            <a:r>
              <a:rPr lang="es-ES" sz="2000" dirty="0"/>
              <a:t>Plazo de ejecución: 42 meses (2016-2019</a:t>
            </a:r>
            <a:r>
              <a:rPr lang="es-ES" sz="2000" dirty="0" smtClean="0"/>
              <a:t>)</a:t>
            </a:r>
            <a:endParaRPr lang="es-ES" sz="2000" dirty="0"/>
          </a:p>
        </p:txBody>
      </p:sp>
      <p:sp>
        <p:nvSpPr>
          <p:cNvPr id="2" name="Flecha abajo 1"/>
          <p:cNvSpPr/>
          <p:nvPr/>
        </p:nvSpPr>
        <p:spPr>
          <a:xfrm>
            <a:off x="3512397" y="5015190"/>
            <a:ext cx="854120" cy="57361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Imagen 10"/>
          <p:cNvPicPr>
            <a:picLocks noChangeAspect="1"/>
          </p:cNvPicPr>
          <p:nvPr/>
        </p:nvPicPr>
        <p:blipFill>
          <a:blip r:embed="rId4"/>
          <a:stretch>
            <a:fillRect/>
          </a:stretch>
        </p:blipFill>
        <p:spPr>
          <a:xfrm>
            <a:off x="9258495" y="5950258"/>
            <a:ext cx="1158075" cy="770582"/>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3554" y="5950256"/>
            <a:ext cx="1435983" cy="770583"/>
          </a:xfrm>
          <a:prstGeom prst="rect">
            <a:avLst/>
          </a:prstGeom>
        </p:spPr>
      </p:pic>
    </p:spTree>
    <p:extLst>
      <p:ext uri="{BB962C8B-B14F-4D97-AF65-F5344CB8AC3E}">
        <p14:creationId xmlns:p14="http://schemas.microsoft.com/office/powerpoint/2010/main" val="4289638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660" y="706697"/>
            <a:ext cx="10631669" cy="715010"/>
          </a:xfrm>
        </p:spPr>
        <p:style>
          <a:lnRef idx="3">
            <a:schemeClr val="lt1"/>
          </a:lnRef>
          <a:fillRef idx="1">
            <a:schemeClr val="accent1"/>
          </a:fillRef>
          <a:effectRef idx="1">
            <a:schemeClr val="accent1"/>
          </a:effectRef>
          <a:fontRef idx="minor">
            <a:schemeClr val="lt1"/>
          </a:fontRef>
        </p:style>
        <p:txBody>
          <a:bodyPr/>
          <a:lstStyle/>
          <a:p>
            <a:r>
              <a:rPr lang="es-ES_tradnl" dirty="0" smtClean="0"/>
              <a:t>Principales </a:t>
            </a:r>
            <a:r>
              <a:rPr lang="es-ES_tradnl" dirty="0" smtClean="0"/>
              <a:t>retos </a:t>
            </a:r>
            <a:r>
              <a:rPr lang="es-ES_tradnl" dirty="0" smtClean="0"/>
              <a:t>en la gestión de los voluminosos.</a:t>
            </a:r>
            <a:endParaRPr lang="es-ES_tradnl" dirty="0"/>
          </a:p>
        </p:txBody>
      </p:sp>
      <p:pic>
        <p:nvPicPr>
          <p:cNvPr id="9" name="Imagen 8"/>
          <p:cNvPicPr>
            <a:picLocks noChangeAspect="1"/>
          </p:cNvPicPr>
          <p:nvPr/>
        </p:nvPicPr>
        <p:blipFill>
          <a:blip r:embed="rId2"/>
          <a:stretch>
            <a:fillRect/>
          </a:stretch>
        </p:blipFill>
        <p:spPr>
          <a:xfrm>
            <a:off x="1910091" y="2082162"/>
            <a:ext cx="2421879" cy="2468030"/>
          </a:xfrm>
          <a:prstGeom prst="ellipse">
            <a:avLst/>
          </a:prstGeom>
          <a:solidFill>
            <a:schemeClr val="accent1">
              <a:lumMod val="40000"/>
              <a:lumOff val="60000"/>
              <a:alpha val="99000"/>
            </a:schemeClr>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pic>
      <p:sp>
        <p:nvSpPr>
          <p:cNvPr id="10" name="CuadroTexto 9"/>
          <p:cNvSpPr txBox="1"/>
          <p:nvPr/>
        </p:nvSpPr>
        <p:spPr>
          <a:xfrm>
            <a:off x="384660" y="4931176"/>
            <a:ext cx="3769545"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_tradnl" b="1" u="sng" dirty="0" smtClean="0"/>
              <a:t>Retirada </a:t>
            </a:r>
            <a:r>
              <a:rPr lang="es-ES_tradnl" b="1" u="sng" dirty="0" smtClean="0"/>
              <a:t>del residuo.</a:t>
            </a:r>
          </a:p>
          <a:p>
            <a:pPr marL="285750" indent="-285750">
              <a:buFont typeface="Arial" panose="020B0604020202020204" pitchFamily="34" charset="0"/>
              <a:buChar char="•"/>
            </a:pPr>
            <a:r>
              <a:rPr lang="es-ES_tradnl" dirty="0" smtClean="0"/>
              <a:t>Escasa colaboración ciudadana</a:t>
            </a:r>
            <a:r>
              <a:rPr lang="es-ES_tradnl" dirty="0" smtClean="0"/>
              <a:t>.</a:t>
            </a:r>
          </a:p>
          <a:p>
            <a:r>
              <a:rPr lang="es-ES_tradnl" dirty="0" smtClean="0"/>
              <a:t> </a:t>
            </a:r>
            <a:endParaRPr lang="es-ES_tradnl" dirty="0" smtClean="0"/>
          </a:p>
          <a:p>
            <a:pPr marL="285750" indent="-285750">
              <a:buFont typeface="Arial" panose="020B0604020202020204" pitchFamily="34" charset="0"/>
              <a:buChar char="•"/>
            </a:pPr>
            <a:r>
              <a:rPr lang="es-ES_tradnl" dirty="0" smtClean="0"/>
              <a:t>Información </a:t>
            </a:r>
            <a:r>
              <a:rPr lang="es-ES_tradnl" dirty="0" smtClean="0"/>
              <a:t>para la correcta </a:t>
            </a:r>
            <a:r>
              <a:rPr lang="es-ES_tradnl" dirty="0" smtClean="0"/>
              <a:t>retirada</a:t>
            </a:r>
            <a:r>
              <a:rPr lang="es-ES_tradnl" dirty="0"/>
              <a:t> </a:t>
            </a:r>
            <a:r>
              <a:rPr lang="es-ES_tradnl" dirty="0" smtClean="0"/>
              <a:t>a nivel local. </a:t>
            </a:r>
            <a:endParaRPr lang="es-ES_tradnl" dirty="0" smtClean="0"/>
          </a:p>
          <a:p>
            <a:r>
              <a:rPr lang="es-ES_tradnl" dirty="0" smtClean="0"/>
              <a:t> </a:t>
            </a:r>
            <a:endParaRPr lang="es-ES_tradnl" dirty="0"/>
          </a:p>
        </p:txBody>
      </p:sp>
      <p:pic>
        <p:nvPicPr>
          <p:cNvPr id="11" name="Imagen 10"/>
          <p:cNvPicPr>
            <a:picLocks noChangeAspect="1"/>
          </p:cNvPicPr>
          <p:nvPr/>
        </p:nvPicPr>
        <p:blipFill>
          <a:blip r:embed="rId3"/>
          <a:stretch>
            <a:fillRect/>
          </a:stretch>
        </p:blipFill>
        <p:spPr>
          <a:xfrm>
            <a:off x="261121" y="2082162"/>
            <a:ext cx="1648970" cy="2260066"/>
          </a:xfrm>
          <a:prstGeom prst="ellipse">
            <a:avLst/>
          </a:prstGeom>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pic>
      <p:pic>
        <p:nvPicPr>
          <p:cNvPr id="12" name="Imagen 11"/>
          <p:cNvPicPr>
            <a:picLocks noChangeAspect="1"/>
          </p:cNvPicPr>
          <p:nvPr/>
        </p:nvPicPr>
        <p:blipFill>
          <a:blip r:embed="rId4"/>
          <a:stretch>
            <a:fillRect/>
          </a:stretch>
        </p:blipFill>
        <p:spPr>
          <a:xfrm>
            <a:off x="5126411" y="2166496"/>
            <a:ext cx="2383098" cy="2483833"/>
          </a:xfrm>
          <a:prstGeom prst="ellipse">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Flecha derecha 12"/>
          <p:cNvSpPr/>
          <p:nvPr/>
        </p:nvSpPr>
        <p:spPr>
          <a:xfrm>
            <a:off x="4460585" y="3063312"/>
            <a:ext cx="537210" cy="690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0934" y="2318025"/>
            <a:ext cx="3876938" cy="21807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CuadroTexto 15"/>
          <p:cNvSpPr txBox="1"/>
          <p:nvPr/>
        </p:nvSpPr>
        <p:spPr>
          <a:xfrm>
            <a:off x="4667504" y="4931176"/>
            <a:ext cx="2842005"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b="1" u="sng" dirty="0" smtClean="0">
                <a:solidFill>
                  <a:schemeClr val="tx1"/>
                </a:solidFill>
              </a:rPr>
              <a:t>Recogida/ transporte selección en ecoparque</a:t>
            </a:r>
            <a:r>
              <a:rPr lang="es-ES" b="1" dirty="0" smtClean="0">
                <a:solidFill>
                  <a:schemeClr val="tx1"/>
                </a:solidFill>
              </a:rPr>
              <a:t>: </a:t>
            </a:r>
            <a:r>
              <a:rPr lang="es-ES" dirty="0" smtClean="0">
                <a:solidFill>
                  <a:schemeClr val="tx1"/>
                </a:solidFill>
              </a:rPr>
              <a:t>tipología </a:t>
            </a:r>
            <a:r>
              <a:rPr lang="es-ES" dirty="0">
                <a:solidFill>
                  <a:schemeClr val="tx1"/>
                </a:solidFill>
              </a:rPr>
              <a:t>del residuo: gran volumen y </a:t>
            </a:r>
            <a:r>
              <a:rPr lang="es-ES" dirty="0" smtClean="0">
                <a:solidFill>
                  <a:schemeClr val="tx1"/>
                </a:solidFill>
              </a:rPr>
              <a:t>peso.</a:t>
            </a:r>
          </a:p>
          <a:p>
            <a:pPr algn="ctr"/>
            <a:endParaRPr lang="en-US" dirty="0"/>
          </a:p>
        </p:txBody>
      </p:sp>
      <p:sp>
        <p:nvSpPr>
          <p:cNvPr id="15" name="Rectángulo 14"/>
          <p:cNvSpPr/>
          <p:nvPr/>
        </p:nvSpPr>
        <p:spPr>
          <a:xfrm>
            <a:off x="8022809" y="4931176"/>
            <a:ext cx="3985064"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b="1" u="sng" dirty="0" smtClean="0"/>
              <a:t>Tratamiento</a:t>
            </a:r>
            <a:r>
              <a:rPr lang="es-ES" b="1" dirty="0" smtClean="0"/>
              <a:t>:</a:t>
            </a:r>
            <a:r>
              <a:rPr lang="es-ES" dirty="0" smtClean="0"/>
              <a:t> </a:t>
            </a:r>
            <a:r>
              <a:rPr lang="es-ES" b="1" dirty="0" smtClean="0"/>
              <a:t>composición </a:t>
            </a:r>
            <a:r>
              <a:rPr lang="es-ES" dirty="0" smtClean="0"/>
              <a:t>heterogenia </a:t>
            </a:r>
            <a:r>
              <a:rPr lang="es-ES" dirty="0" smtClean="0"/>
              <a:t>de los </a:t>
            </a:r>
            <a:r>
              <a:rPr lang="es-ES" dirty="0" smtClean="0"/>
              <a:t>enseres, </a:t>
            </a:r>
            <a:r>
              <a:rPr lang="es-ES" dirty="0" smtClean="0"/>
              <a:t>dificulta </a:t>
            </a:r>
            <a:r>
              <a:rPr lang="es-ES" dirty="0" smtClean="0"/>
              <a:t>valorización.</a:t>
            </a:r>
          </a:p>
          <a:p>
            <a:r>
              <a:rPr lang="es-ES" b="1" dirty="0" smtClean="0"/>
              <a:t>Principal </a:t>
            </a:r>
            <a:r>
              <a:rPr lang="es-ES" b="1" dirty="0" smtClean="0"/>
              <a:t>opción </a:t>
            </a:r>
            <a:r>
              <a:rPr lang="es-ES" b="1" dirty="0" smtClean="0"/>
              <a:t>triturado.</a:t>
            </a:r>
            <a:endParaRPr lang="es-ES" dirty="0" smtClean="0"/>
          </a:p>
          <a:p>
            <a:r>
              <a:rPr lang="es-ES" b="1" u="sng" dirty="0" smtClean="0"/>
              <a:t>Escasa reutilización. </a:t>
            </a:r>
            <a:r>
              <a:rPr lang="es-ES" b="1" u="sng" dirty="0" smtClean="0"/>
              <a:t>  </a:t>
            </a:r>
            <a:endParaRPr lang="es-ES" b="1" u="sng" dirty="0" smtClean="0"/>
          </a:p>
        </p:txBody>
      </p:sp>
    </p:spTree>
    <p:extLst>
      <p:ext uri="{BB962C8B-B14F-4D97-AF65-F5344CB8AC3E}">
        <p14:creationId xmlns:p14="http://schemas.microsoft.com/office/powerpoint/2010/main" val="3587675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919408" y="270104"/>
            <a:ext cx="7472750" cy="978729"/>
            <a:chOff x="699650" y="871911"/>
            <a:chExt cx="7472750" cy="978729"/>
          </a:xfrm>
        </p:grpSpPr>
        <p:sp>
          <p:nvSpPr>
            <p:cNvPr id="12" name="25 CuadroTexto"/>
            <p:cNvSpPr txBox="1"/>
            <p:nvPr/>
          </p:nvSpPr>
          <p:spPr>
            <a:xfrm>
              <a:off x="699650" y="871911"/>
              <a:ext cx="7272808" cy="978729"/>
            </a:xfrm>
            <a:prstGeom prst="rect">
              <a:avLst/>
            </a:prstGeom>
            <a:noFill/>
          </p:spPr>
          <p:txBody>
            <a:bodyPr wrap="square" rtlCol="0">
              <a:spAutoFit/>
            </a:bodyPr>
            <a:lstStyle/>
            <a:p>
              <a:pPr fontAlgn="base">
                <a:spcBef>
                  <a:spcPct val="20000"/>
                </a:spcBef>
                <a:spcAft>
                  <a:spcPct val="0"/>
                </a:spcAft>
                <a:buClr>
                  <a:schemeClr val="tx2"/>
                </a:buClr>
                <a:buSzPct val="70000"/>
              </a:pPr>
              <a:r>
                <a:rPr lang="es-ES_tradnl" sz="2400" b="1" dirty="0">
                  <a:solidFill>
                    <a:srgbClr val="EBAA07"/>
                  </a:solidFill>
                  <a:latin typeface="Tahoma" pitchFamily="34" charset="0"/>
                </a:rPr>
                <a:t>Como vamos a conseguirlo</a:t>
              </a:r>
              <a:endParaRPr lang="es-ES_tradnl" sz="2400" dirty="0">
                <a:solidFill>
                  <a:srgbClr val="EBAA07"/>
                </a:solidFill>
                <a:latin typeface="Tahoma" pitchFamily="34" charset="0"/>
              </a:endParaRPr>
            </a:p>
            <a:p>
              <a:pPr lvl="0" fontAlgn="base">
                <a:spcBef>
                  <a:spcPct val="20000"/>
                </a:spcBef>
                <a:spcAft>
                  <a:spcPct val="0"/>
                </a:spcAft>
                <a:buClr>
                  <a:schemeClr val="tx2"/>
                </a:buClr>
                <a:buSzPct val="70000"/>
              </a:pPr>
              <a:endParaRPr lang="es-ES" sz="2800" b="1" dirty="0">
                <a:solidFill>
                  <a:srgbClr val="EBAA07"/>
                </a:solidFill>
                <a:latin typeface="Tahoma" pitchFamily="34" charset="0"/>
                <a:ea typeface="Tahoma" pitchFamily="34" charset="0"/>
                <a:cs typeface="Tahoma" pitchFamily="34" charset="0"/>
              </a:endParaRPr>
            </a:p>
          </p:txBody>
        </p:sp>
        <p:cxnSp>
          <p:nvCxnSpPr>
            <p:cNvPr id="13" name="26 Conector recto"/>
            <p:cNvCxnSpPr/>
            <p:nvPr/>
          </p:nvCxnSpPr>
          <p:spPr>
            <a:xfrm>
              <a:off x="899592" y="1340768"/>
              <a:ext cx="7272808" cy="0"/>
            </a:xfrm>
            <a:prstGeom prst="line">
              <a:avLst/>
            </a:prstGeom>
            <a:ln w="12700">
              <a:solidFill>
                <a:srgbClr val="FFC715"/>
              </a:solidFill>
              <a:prstDash val="sysDot"/>
            </a:ln>
          </p:spPr>
          <p:style>
            <a:lnRef idx="1">
              <a:schemeClr val="accent1"/>
            </a:lnRef>
            <a:fillRef idx="0">
              <a:schemeClr val="accent1"/>
            </a:fillRef>
            <a:effectRef idx="0">
              <a:schemeClr val="accent1"/>
            </a:effectRef>
            <a:fontRef idx="minor">
              <a:schemeClr val="tx1"/>
            </a:fontRef>
          </p:style>
        </p:cxnSp>
      </p:grpSp>
      <p:sp>
        <p:nvSpPr>
          <p:cNvPr id="6" name="CuadroTexto 5"/>
          <p:cNvSpPr txBox="1"/>
          <p:nvPr/>
        </p:nvSpPr>
        <p:spPr>
          <a:xfrm>
            <a:off x="792233" y="982980"/>
            <a:ext cx="8843257" cy="2508379"/>
          </a:xfrm>
          <a:prstGeom prst="rect">
            <a:avLst/>
          </a:prstGeom>
          <a:solidFill>
            <a:schemeClr val="tx2">
              <a:lumMod val="20000"/>
              <a:lumOff val="80000"/>
            </a:schemeClr>
          </a:solidFill>
        </p:spPr>
        <p:txBody>
          <a:bodyPr wrap="square" rtlCol="0">
            <a:spAutoFit/>
          </a:bodyPr>
          <a:lstStyle/>
          <a:p>
            <a:r>
              <a:rPr lang="es-ES" sz="2000" b="1" dirty="0" smtClean="0"/>
              <a:t>Diseño y desarrollo de un </a:t>
            </a:r>
            <a:r>
              <a:rPr lang="es-ES" sz="2000" b="1" dirty="0"/>
              <a:t>nuevo modelo de gestión de </a:t>
            </a:r>
            <a:r>
              <a:rPr lang="es-ES" sz="2000" b="1" dirty="0" smtClean="0"/>
              <a:t>voluminosos a nivel europeo, transformar los residuos en recursos.   </a:t>
            </a:r>
          </a:p>
          <a:p>
            <a:endParaRPr lang="es-ES" sz="2000" dirty="0"/>
          </a:p>
          <a:p>
            <a:pPr marL="342900" indent="-342900">
              <a:spcBef>
                <a:spcPts val="600"/>
              </a:spcBef>
              <a:spcAft>
                <a:spcPts val="600"/>
              </a:spcAft>
              <a:buFont typeface="+mj-lt"/>
              <a:buAutoNum type="arabicParenR"/>
            </a:pPr>
            <a:r>
              <a:rPr lang="es-ES" b="1" dirty="0" smtClean="0">
                <a:solidFill>
                  <a:schemeClr val="accent2"/>
                </a:solidFill>
              </a:rPr>
              <a:t>Propuesta mejoras de g</a:t>
            </a:r>
            <a:r>
              <a:rPr lang="es-ES" b="1" dirty="0" smtClean="0">
                <a:solidFill>
                  <a:schemeClr val="accent2"/>
                </a:solidFill>
              </a:rPr>
              <a:t>estión </a:t>
            </a:r>
            <a:r>
              <a:rPr lang="es-ES" dirty="0" smtClean="0"/>
              <a:t>: </a:t>
            </a:r>
            <a:r>
              <a:rPr lang="es-ES" dirty="0" smtClean="0"/>
              <a:t>separación en origen/apoyo para la implicación de la ciudadanía en la correcta retirada.</a:t>
            </a:r>
          </a:p>
          <a:p>
            <a:pPr marL="342900" indent="-342900">
              <a:spcBef>
                <a:spcPts val="600"/>
              </a:spcBef>
              <a:spcAft>
                <a:spcPts val="600"/>
              </a:spcAft>
              <a:buFont typeface="+mj-lt"/>
              <a:buAutoNum type="arabicParenR"/>
            </a:pPr>
            <a:r>
              <a:rPr lang="es-ES" b="1" dirty="0" smtClean="0">
                <a:solidFill>
                  <a:schemeClr val="accent2"/>
                </a:solidFill>
              </a:rPr>
              <a:t>Tecnológica</a:t>
            </a:r>
            <a:r>
              <a:rPr lang="es-ES" b="1" dirty="0">
                <a:solidFill>
                  <a:schemeClr val="accent2"/>
                </a:solidFill>
              </a:rPr>
              <a:t>:</a:t>
            </a:r>
            <a:r>
              <a:rPr lang="es-ES" dirty="0"/>
              <a:t> nuevos sistemas de </a:t>
            </a:r>
            <a:r>
              <a:rPr lang="es-ES" u="sng" dirty="0"/>
              <a:t>tratamiento </a:t>
            </a:r>
            <a:r>
              <a:rPr lang="es-ES" dirty="0"/>
              <a:t>y alternativas </a:t>
            </a:r>
            <a:r>
              <a:rPr lang="es-ES" u="sng" dirty="0"/>
              <a:t>valorización final</a:t>
            </a:r>
            <a:r>
              <a:rPr lang="es-ES" dirty="0"/>
              <a:t>.  </a:t>
            </a:r>
          </a:p>
          <a:p>
            <a:pPr>
              <a:spcBef>
                <a:spcPts val="600"/>
              </a:spcBef>
              <a:spcAft>
                <a:spcPts val="600"/>
              </a:spcAft>
            </a:pPr>
            <a:endParaRPr lang="es-ES" dirty="0" smtClean="0"/>
          </a:p>
        </p:txBody>
      </p:sp>
      <p:pic>
        <p:nvPicPr>
          <p:cNvPr id="2" name="Imagen 1"/>
          <p:cNvPicPr>
            <a:picLocks noChangeAspect="1"/>
          </p:cNvPicPr>
          <p:nvPr/>
        </p:nvPicPr>
        <p:blipFill>
          <a:blip r:embed="rId3"/>
          <a:stretch>
            <a:fillRect/>
          </a:stretch>
        </p:blipFill>
        <p:spPr>
          <a:xfrm>
            <a:off x="9147320" y="5752271"/>
            <a:ext cx="2798307" cy="774259"/>
          </a:xfrm>
          <a:prstGeom prst="rect">
            <a:avLst/>
          </a:prstGeom>
        </p:spPr>
      </p:pic>
      <p:sp>
        <p:nvSpPr>
          <p:cNvPr id="9" name="Flecha abajo 8"/>
          <p:cNvSpPr/>
          <p:nvPr/>
        </p:nvSpPr>
        <p:spPr>
          <a:xfrm>
            <a:off x="4755754" y="3526809"/>
            <a:ext cx="737152" cy="417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5" name="Imagen 14"/>
          <p:cNvPicPr>
            <a:picLocks noChangeAspect="1"/>
          </p:cNvPicPr>
          <p:nvPr/>
        </p:nvPicPr>
        <p:blipFill>
          <a:blip r:embed="rId4"/>
          <a:stretch>
            <a:fillRect/>
          </a:stretch>
        </p:blipFill>
        <p:spPr>
          <a:xfrm>
            <a:off x="1119350" y="4124225"/>
            <a:ext cx="7701562" cy="24023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64141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844" y="422403"/>
            <a:ext cx="10729806" cy="77343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ES_tradnl" dirty="0" smtClean="0"/>
              <a:t>Propuesta Urbanrec- Mejoras para la  gestión. </a:t>
            </a:r>
            <a:endParaRPr lang="es-ES_tradnl" dirty="0"/>
          </a:p>
        </p:txBody>
      </p:sp>
      <p:sp>
        <p:nvSpPr>
          <p:cNvPr id="3" name="Marcador de contenido 2"/>
          <p:cNvSpPr>
            <a:spLocks noGrp="1"/>
          </p:cNvSpPr>
          <p:nvPr>
            <p:ph idx="1"/>
          </p:nvPr>
        </p:nvSpPr>
        <p:spPr>
          <a:xfrm>
            <a:off x="582930" y="2543711"/>
            <a:ext cx="3768936" cy="3977321"/>
          </a:xfrm>
        </p:spPr>
        <p:style>
          <a:lnRef idx="2">
            <a:schemeClr val="accent1"/>
          </a:lnRef>
          <a:fillRef idx="1">
            <a:schemeClr val="lt1"/>
          </a:fillRef>
          <a:effectRef idx="0">
            <a:schemeClr val="accent1"/>
          </a:effectRef>
          <a:fontRef idx="minor">
            <a:schemeClr val="dk1"/>
          </a:fontRef>
        </p:style>
        <p:txBody>
          <a:bodyPr>
            <a:noAutofit/>
          </a:bodyPr>
          <a:lstStyle/>
          <a:p>
            <a:r>
              <a:rPr lang="es-ES" sz="1600" b="1" dirty="0" smtClean="0"/>
              <a:t>Acciones sensibilización en 20 municipios</a:t>
            </a:r>
            <a:r>
              <a:rPr lang="es-ES" sz="1600" b="1" dirty="0" smtClean="0"/>
              <a:t>. </a:t>
            </a:r>
            <a:endParaRPr lang="es-ES" sz="1600" dirty="0"/>
          </a:p>
          <a:p>
            <a:r>
              <a:rPr lang="es-ES" sz="1600" b="1" dirty="0" smtClean="0"/>
              <a:t>Apoyo a los municipios para la mejora información ciudadana.  </a:t>
            </a:r>
          </a:p>
          <a:p>
            <a:pPr marL="0" indent="0">
              <a:buNone/>
            </a:pPr>
            <a:r>
              <a:rPr lang="es-ES" sz="1600" b="1" dirty="0" smtClean="0"/>
              <a:t>      (Material Informativo) </a:t>
            </a:r>
            <a:endParaRPr lang="es-ES" sz="1600" b="1" dirty="0"/>
          </a:p>
          <a:p>
            <a:r>
              <a:rPr lang="es-ES" sz="1600" b="1" dirty="0" smtClean="0"/>
              <a:t>Diseño </a:t>
            </a:r>
            <a:r>
              <a:rPr lang="es-ES" sz="1600" b="1" dirty="0"/>
              <a:t>de </a:t>
            </a:r>
            <a:r>
              <a:rPr lang="es-ES" sz="1600" b="1" u="sng" dirty="0"/>
              <a:t>guías de buenas </a:t>
            </a:r>
            <a:r>
              <a:rPr lang="es-ES" sz="1600" u="sng" dirty="0"/>
              <a:t>practicas </a:t>
            </a:r>
            <a:r>
              <a:rPr lang="es-ES" sz="1600" dirty="0"/>
              <a:t> para el desarrollo del modelo Urbanrec.   </a:t>
            </a:r>
          </a:p>
          <a:p>
            <a:r>
              <a:rPr lang="es-ES" sz="1600" b="1" dirty="0" smtClean="0"/>
              <a:t>Desarrollo </a:t>
            </a:r>
            <a:r>
              <a:rPr lang="es-ES" sz="1600" b="1" dirty="0"/>
              <a:t>de medidas de recompensa ciudadana fomento de la </a:t>
            </a:r>
            <a:r>
              <a:rPr lang="es-ES" sz="1600" dirty="0"/>
              <a:t>reutilización y el reciclaje de residuos voluminosos en entornos urbanos</a:t>
            </a:r>
            <a:r>
              <a:rPr lang="es-ES" sz="1600" dirty="0" smtClean="0"/>
              <a:t>. </a:t>
            </a:r>
            <a:endParaRPr lang="es-ES" sz="1600" dirty="0"/>
          </a:p>
          <a:p>
            <a:pPr marL="0" indent="0">
              <a:buNone/>
            </a:pPr>
            <a:endParaRPr lang="es-ES_tradnl" sz="1600" dirty="0"/>
          </a:p>
        </p:txBody>
      </p:sp>
      <p:sp>
        <p:nvSpPr>
          <p:cNvPr id="4" name="CuadroTexto 3"/>
          <p:cNvSpPr txBox="1"/>
          <p:nvPr/>
        </p:nvSpPr>
        <p:spPr>
          <a:xfrm>
            <a:off x="720090" y="1657061"/>
            <a:ext cx="3326130" cy="646331"/>
          </a:xfrm>
          <a:prstGeom prst="rect">
            <a:avLst/>
          </a:prstGeom>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_tradnl" dirty="0" smtClean="0"/>
              <a:t>Campañas sensibilización.</a:t>
            </a:r>
          </a:p>
          <a:p>
            <a:pPr algn="ctr"/>
            <a:r>
              <a:rPr lang="es-ES_tradnl" dirty="0" smtClean="0"/>
              <a:t>Mejora procesos de retirada  </a:t>
            </a:r>
            <a:endParaRPr lang="es-ES_tradnl" dirty="0"/>
          </a:p>
        </p:txBody>
      </p:sp>
      <p:sp>
        <p:nvSpPr>
          <p:cNvPr id="6" name="CuadroTexto 5"/>
          <p:cNvSpPr txBox="1"/>
          <p:nvPr/>
        </p:nvSpPr>
        <p:spPr>
          <a:xfrm>
            <a:off x="5200650" y="1657061"/>
            <a:ext cx="2651760" cy="646331"/>
          </a:xfrm>
          <a:prstGeom prst="rect">
            <a:avLst/>
          </a:prstGeom>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_tradnl" dirty="0" smtClean="0"/>
              <a:t>Selección en materiales/ Ecoparque.  </a:t>
            </a:r>
            <a:endParaRPr lang="es-ES_tradnl" dirty="0"/>
          </a:p>
        </p:txBody>
      </p:sp>
      <p:sp>
        <p:nvSpPr>
          <p:cNvPr id="7" name="CuadroTexto 6"/>
          <p:cNvSpPr txBox="1"/>
          <p:nvPr/>
        </p:nvSpPr>
        <p:spPr>
          <a:xfrm>
            <a:off x="9242637" y="1715723"/>
            <a:ext cx="2137410" cy="646331"/>
          </a:xfrm>
          <a:prstGeom prst="rect">
            <a:avLst/>
          </a:prstGeom>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_tradnl" dirty="0" smtClean="0"/>
              <a:t>Reutilización.</a:t>
            </a:r>
          </a:p>
          <a:p>
            <a:pPr algn="ctr"/>
            <a:r>
              <a:rPr lang="es-ES_tradnl" dirty="0" smtClean="0"/>
              <a:t> </a:t>
            </a:r>
            <a:endParaRPr lang="es-ES_tradnl" dirty="0"/>
          </a:p>
        </p:txBody>
      </p:sp>
      <p:sp>
        <p:nvSpPr>
          <p:cNvPr id="9" name="Rectángulo 8"/>
          <p:cNvSpPr/>
          <p:nvPr/>
        </p:nvSpPr>
        <p:spPr>
          <a:xfrm>
            <a:off x="5032378" y="2543711"/>
            <a:ext cx="3432665" cy="40318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sz="1600" b="1" dirty="0"/>
              <a:t>Recomendaciones</a:t>
            </a:r>
            <a:r>
              <a:rPr lang="es-ES" sz="1600" b="1" dirty="0" smtClean="0"/>
              <a:t> para la mejora en </a:t>
            </a:r>
            <a:r>
              <a:rPr lang="es-ES" sz="1600" b="1" u="sng" dirty="0" smtClean="0"/>
              <a:t>transporte y gestión en ecoparque. </a:t>
            </a:r>
          </a:p>
          <a:p>
            <a:endParaRPr lang="es-ES" sz="1600" b="1" dirty="0"/>
          </a:p>
          <a:p>
            <a:r>
              <a:rPr lang="es-ES" sz="1600" dirty="0" smtClean="0"/>
              <a:t>Training </a:t>
            </a:r>
            <a:r>
              <a:rPr lang="es-ES" sz="1600" dirty="0" err="1" smtClean="0"/>
              <a:t>Event</a:t>
            </a:r>
            <a:r>
              <a:rPr lang="es-ES" sz="1600" dirty="0" smtClean="0"/>
              <a:t>.</a:t>
            </a:r>
          </a:p>
          <a:p>
            <a:endParaRPr lang="es-ES" sz="1600" dirty="0"/>
          </a:p>
          <a:p>
            <a:r>
              <a:rPr lang="es-ES" sz="1600" dirty="0" smtClean="0"/>
              <a:t>Creación nuevas fracciones</a:t>
            </a:r>
          </a:p>
          <a:p>
            <a:r>
              <a:rPr lang="es-ES" sz="1600" dirty="0" smtClean="0"/>
              <a:t>Ecoparque.</a:t>
            </a:r>
          </a:p>
          <a:p>
            <a:r>
              <a:rPr lang="es-ES" sz="1600" dirty="0" smtClean="0"/>
              <a:t> </a:t>
            </a:r>
          </a:p>
          <a:p>
            <a:r>
              <a:rPr lang="es-ES" sz="1600" dirty="0" smtClean="0"/>
              <a:t>                </a:t>
            </a:r>
          </a:p>
          <a:p>
            <a:endParaRPr lang="es-ES" sz="1600" b="1" dirty="0" smtClean="0"/>
          </a:p>
          <a:p>
            <a:r>
              <a:rPr lang="es-ES" sz="1600" b="1" dirty="0" smtClean="0"/>
              <a:t>Entrega mobiliario urbano reciclado en los municipios. </a:t>
            </a:r>
            <a:endParaRPr lang="es-ES" sz="1600" dirty="0" smtClean="0"/>
          </a:p>
          <a:p>
            <a:endParaRPr lang="es-ES" sz="1600" dirty="0"/>
          </a:p>
          <a:p>
            <a:endParaRPr lang="es-ES" sz="1600" dirty="0" smtClean="0"/>
          </a:p>
          <a:p>
            <a:r>
              <a:rPr lang="es-ES" sz="1600" dirty="0" smtClean="0"/>
              <a:t> </a:t>
            </a:r>
            <a:endParaRPr lang="es-ES" sz="1600" dirty="0"/>
          </a:p>
        </p:txBody>
      </p:sp>
      <p:sp>
        <p:nvSpPr>
          <p:cNvPr id="10" name="Marcador de contenido 2"/>
          <p:cNvSpPr txBox="1">
            <a:spLocks/>
          </p:cNvSpPr>
          <p:nvPr/>
        </p:nvSpPr>
        <p:spPr>
          <a:xfrm>
            <a:off x="8746914" y="2543711"/>
            <a:ext cx="3163146" cy="397732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s-ES" sz="1600" dirty="0" smtClean="0"/>
          </a:p>
          <a:p>
            <a:r>
              <a:rPr lang="es-ES" sz="1600" b="1" dirty="0" smtClean="0"/>
              <a:t>Inactiva Recircula </a:t>
            </a:r>
          </a:p>
          <a:p>
            <a:pPr marL="0" indent="0">
              <a:buNone/>
            </a:pPr>
            <a:endParaRPr lang="es-ES" sz="1600" dirty="0" smtClean="0"/>
          </a:p>
          <a:p>
            <a:pPr marL="0" indent="0">
              <a:buFont typeface="Wingdings 3" charset="2"/>
              <a:buNone/>
            </a:pPr>
            <a:endParaRPr lang="es-ES_tradnl" sz="1600" dirty="0"/>
          </a:p>
        </p:txBody>
      </p:sp>
      <p:pic>
        <p:nvPicPr>
          <p:cNvPr id="12" name="Imagen 4">
            <a:extLst>
              <a:ext uri="{FF2B5EF4-FFF2-40B4-BE49-F238E27FC236}">
                <a16:creationId xmlns="" xmlns:a16="http://schemas.microsoft.com/office/drawing/2014/main" id="{2F9E377E-1BE4-41DB-876D-DEDFE5AD2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978" y="4643914"/>
            <a:ext cx="3445017" cy="19316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3" name="Flecha abajo 12"/>
          <p:cNvSpPr/>
          <p:nvPr/>
        </p:nvSpPr>
        <p:spPr>
          <a:xfrm>
            <a:off x="6218889" y="4771019"/>
            <a:ext cx="571500" cy="262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Flecha abajo 13"/>
          <p:cNvSpPr/>
          <p:nvPr/>
        </p:nvSpPr>
        <p:spPr>
          <a:xfrm>
            <a:off x="9926954" y="3836485"/>
            <a:ext cx="571500" cy="262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939239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857" y="296039"/>
            <a:ext cx="8596668" cy="799651"/>
          </a:xfr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algn="ctr"/>
            <a:r>
              <a:rPr lang="es-ES_tradnl" dirty="0">
                <a:solidFill>
                  <a:schemeClr val="bg1"/>
                </a:solidFill>
                <a:latin typeface="+mn-lt"/>
                <a:ea typeface="+mn-ea"/>
                <a:cs typeface="+mn-cs"/>
              </a:rPr>
              <a:t>Apoyo en la gestión del voluminosos.</a:t>
            </a:r>
            <a:endParaRPr lang="es-ES" dirty="0">
              <a:solidFill>
                <a:schemeClr val="bg1"/>
              </a:solidFill>
              <a:latin typeface="+mn-lt"/>
              <a:ea typeface="+mn-ea"/>
              <a:cs typeface="+mn-cs"/>
            </a:endParaRPr>
          </a:p>
        </p:txBody>
      </p:sp>
      <p:pic>
        <p:nvPicPr>
          <p:cNvPr id="5" name="Imagen 4"/>
          <p:cNvPicPr>
            <a:picLocks noChangeAspect="1"/>
          </p:cNvPicPr>
          <p:nvPr/>
        </p:nvPicPr>
        <p:blipFill>
          <a:blip r:embed="rId2"/>
          <a:stretch>
            <a:fillRect/>
          </a:stretch>
        </p:blipFill>
        <p:spPr>
          <a:xfrm>
            <a:off x="10158636" y="181901"/>
            <a:ext cx="1915576" cy="846046"/>
          </a:xfrm>
          <a:prstGeom prst="rect">
            <a:avLst/>
          </a:prstGeom>
        </p:spPr>
      </p:pic>
      <p:pic>
        <p:nvPicPr>
          <p:cNvPr id="7" name="Imagen 6"/>
          <p:cNvPicPr>
            <a:picLocks noChangeAspect="1"/>
          </p:cNvPicPr>
          <p:nvPr/>
        </p:nvPicPr>
        <p:blipFill>
          <a:blip r:embed="rId3"/>
          <a:stretch>
            <a:fillRect/>
          </a:stretch>
        </p:blipFill>
        <p:spPr>
          <a:xfrm>
            <a:off x="10158636" y="5181066"/>
            <a:ext cx="1064797" cy="1606424"/>
          </a:xfrm>
          <a:prstGeom prst="rect">
            <a:avLst/>
          </a:prstGeom>
        </p:spPr>
        <p:style>
          <a:lnRef idx="2">
            <a:schemeClr val="dk1"/>
          </a:lnRef>
          <a:fillRef idx="1">
            <a:schemeClr val="lt1"/>
          </a:fillRef>
          <a:effectRef idx="0">
            <a:schemeClr val="dk1"/>
          </a:effectRef>
          <a:fontRef idx="minor">
            <a:schemeClr val="dk1"/>
          </a:fontRef>
        </p:style>
      </p:pic>
      <p:pic>
        <p:nvPicPr>
          <p:cNvPr id="10" name="Imagen 9"/>
          <p:cNvPicPr>
            <a:picLocks noChangeAspect="1"/>
          </p:cNvPicPr>
          <p:nvPr/>
        </p:nvPicPr>
        <p:blipFill>
          <a:blip r:embed="rId4"/>
          <a:stretch>
            <a:fillRect/>
          </a:stretch>
        </p:blipFill>
        <p:spPr>
          <a:xfrm>
            <a:off x="5188523" y="5181066"/>
            <a:ext cx="2040572" cy="1611302"/>
          </a:xfrm>
          <a:prstGeom prst="rect">
            <a:avLst/>
          </a:prstGeom>
          <a:ln/>
        </p:spPr>
        <p:style>
          <a:lnRef idx="2">
            <a:schemeClr val="dk1"/>
          </a:lnRef>
          <a:fillRef idx="1">
            <a:schemeClr val="lt1"/>
          </a:fillRef>
          <a:effectRef idx="0">
            <a:schemeClr val="dk1"/>
          </a:effectRef>
          <a:fontRef idx="minor">
            <a:schemeClr val="dk1"/>
          </a:fontRef>
        </p:style>
      </p:pic>
      <p:pic>
        <p:nvPicPr>
          <p:cNvPr id="11" name="Imagen 10"/>
          <p:cNvPicPr>
            <a:picLocks noChangeAspect="1"/>
          </p:cNvPicPr>
          <p:nvPr/>
        </p:nvPicPr>
        <p:blipFill>
          <a:blip r:embed="rId5"/>
          <a:stretch>
            <a:fillRect/>
          </a:stretch>
        </p:blipFill>
        <p:spPr>
          <a:xfrm>
            <a:off x="7364355" y="5181066"/>
            <a:ext cx="2720340" cy="1606424"/>
          </a:xfrm>
          <a:prstGeom prst="rect">
            <a:avLst/>
          </a:prstGeom>
          <a:ln/>
        </p:spPr>
        <p:style>
          <a:lnRef idx="2">
            <a:schemeClr val="dk1"/>
          </a:lnRef>
          <a:fillRef idx="1">
            <a:schemeClr val="lt1"/>
          </a:fillRef>
          <a:effectRef idx="0">
            <a:schemeClr val="dk1"/>
          </a:effectRef>
          <a:fontRef idx="minor">
            <a:schemeClr val="dk1"/>
          </a:fontRef>
        </p:style>
      </p:pic>
      <p:sp>
        <p:nvSpPr>
          <p:cNvPr id="12" name="CuadroTexto 11"/>
          <p:cNvSpPr txBox="1"/>
          <p:nvPr/>
        </p:nvSpPr>
        <p:spPr>
          <a:xfrm>
            <a:off x="472523" y="5299728"/>
            <a:ext cx="1945740" cy="923330"/>
          </a:xfrm>
          <a:prstGeom prst="rect">
            <a:avLst/>
          </a:prstGeom>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_tradnl" dirty="0" smtClean="0"/>
              <a:t>Material Informativo para municipios.</a:t>
            </a:r>
            <a:endParaRPr lang="es-ES_tradnl" dirty="0"/>
          </a:p>
        </p:txBody>
      </p:sp>
      <p:sp>
        <p:nvSpPr>
          <p:cNvPr id="9" name="Flecha derecha 8"/>
          <p:cNvSpPr/>
          <p:nvPr/>
        </p:nvSpPr>
        <p:spPr>
          <a:xfrm>
            <a:off x="2492204" y="5562517"/>
            <a:ext cx="831349" cy="445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p:cNvPicPr>
            <a:picLocks noChangeAspect="1"/>
          </p:cNvPicPr>
          <p:nvPr/>
        </p:nvPicPr>
        <p:blipFill>
          <a:blip r:embed="rId6"/>
          <a:stretch>
            <a:fillRect/>
          </a:stretch>
        </p:blipFill>
        <p:spPr>
          <a:xfrm>
            <a:off x="3766748" y="5158576"/>
            <a:ext cx="1198173" cy="1699423"/>
          </a:xfrm>
          <a:prstGeom prst="rect">
            <a:avLst/>
          </a:prstGeom>
        </p:spPr>
        <p:style>
          <a:lnRef idx="2">
            <a:schemeClr val="dk1"/>
          </a:lnRef>
          <a:fillRef idx="1">
            <a:schemeClr val="lt1"/>
          </a:fillRef>
          <a:effectRef idx="0">
            <a:schemeClr val="dk1"/>
          </a:effectRef>
          <a:fontRef idx="minor">
            <a:schemeClr val="dk1"/>
          </a:fontRef>
        </p:style>
      </p:pic>
      <p:pic>
        <p:nvPicPr>
          <p:cNvPr id="16" name="Imagen 15"/>
          <p:cNvPicPr>
            <a:picLocks noChangeAspect="1"/>
          </p:cNvPicPr>
          <p:nvPr/>
        </p:nvPicPr>
        <p:blipFill>
          <a:blip r:embed="rId7"/>
          <a:stretch>
            <a:fillRect/>
          </a:stretch>
        </p:blipFill>
        <p:spPr>
          <a:xfrm>
            <a:off x="3473214" y="1300875"/>
            <a:ext cx="7613257" cy="35949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CuadroTexto 18"/>
          <p:cNvSpPr txBox="1"/>
          <p:nvPr/>
        </p:nvSpPr>
        <p:spPr>
          <a:xfrm>
            <a:off x="363873" y="3098372"/>
            <a:ext cx="1945740" cy="646331"/>
          </a:xfrm>
          <a:prstGeom prst="rect">
            <a:avLst/>
          </a:prstGeom>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_tradnl" dirty="0" smtClean="0"/>
              <a:t>Sensibilización ambiental </a:t>
            </a:r>
            <a:endParaRPr lang="es-ES_tradnl" dirty="0"/>
          </a:p>
        </p:txBody>
      </p:sp>
      <p:sp>
        <p:nvSpPr>
          <p:cNvPr id="20" name="Flecha derecha 19"/>
          <p:cNvSpPr/>
          <p:nvPr/>
        </p:nvSpPr>
        <p:spPr>
          <a:xfrm>
            <a:off x="2418263" y="3248876"/>
            <a:ext cx="775734" cy="445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90777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1415481" y="4688690"/>
            <a:ext cx="2169311" cy="2169311"/>
            <a:chOff x="5422014" y="1842637"/>
            <a:chExt cx="1170270" cy="1170270"/>
          </a:xfrm>
          <a:solidFill>
            <a:srgbClr val="92D050"/>
          </a:solidFill>
          <a:scene3d>
            <a:camera prst="orthographicFront"/>
            <a:lightRig rig="threePt" dir="t">
              <a:rot lat="0" lon="0" rev="7500000"/>
            </a:lightRig>
          </a:scene3d>
        </p:grpSpPr>
        <p:sp>
          <p:nvSpPr>
            <p:cNvPr id="20" name="Elipse 19"/>
            <p:cNvSpPr/>
            <p:nvPr/>
          </p:nvSpPr>
          <p:spPr>
            <a:xfrm>
              <a:off x="5422014" y="1842637"/>
              <a:ext cx="1170270" cy="1170270"/>
            </a:xfrm>
            <a:prstGeom prst="ellipse">
              <a:avLst/>
            </a:prstGeom>
            <a:grpFill/>
            <a:sp3d prstMaterial="plastic">
              <a:bevelT w="127000" h="25400" prst="relaxedInset"/>
            </a:sp3d>
          </p:spPr>
          <p:style>
            <a:lnRef idx="0">
              <a:schemeClr val="lt1">
                <a:hueOff val="0"/>
                <a:satOff val="0"/>
                <a:lumOff val="0"/>
                <a:alphaOff val="0"/>
              </a:schemeClr>
            </a:lnRef>
            <a:fillRef idx="3">
              <a:schemeClr val="accent2">
                <a:hueOff val="1170380"/>
                <a:satOff val="-1460"/>
                <a:lumOff val="343"/>
                <a:alphaOff val="0"/>
              </a:schemeClr>
            </a:fillRef>
            <a:effectRef idx="2">
              <a:schemeClr val="accent2">
                <a:hueOff val="1170380"/>
                <a:satOff val="-1460"/>
                <a:lumOff val="343"/>
                <a:alphaOff val="0"/>
              </a:schemeClr>
            </a:effectRef>
            <a:fontRef idx="minor">
              <a:schemeClr val="lt1"/>
            </a:fontRef>
          </p:style>
        </p:sp>
        <p:sp>
          <p:nvSpPr>
            <p:cNvPr id="21" name="Elipse 4"/>
            <p:cNvSpPr/>
            <p:nvPr/>
          </p:nvSpPr>
          <p:spPr>
            <a:xfrm>
              <a:off x="5593396" y="2014019"/>
              <a:ext cx="827506" cy="82750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s-ES" sz="1200" dirty="0"/>
                <a:t>NUEVOS MÉTODOS </a:t>
              </a:r>
              <a:r>
                <a:rPr lang="es-ES" sz="1200" dirty="0" smtClean="0"/>
                <a:t>DE TRATAMIENTO </a:t>
              </a:r>
            </a:p>
            <a:p>
              <a:pPr algn="ctr" defTabSz="488950">
                <a:lnSpc>
                  <a:spcPct val="90000"/>
                </a:lnSpc>
                <a:spcBef>
                  <a:spcPct val="0"/>
                </a:spcBef>
                <a:spcAft>
                  <a:spcPct val="35000"/>
                </a:spcAft>
              </a:pPr>
              <a:r>
                <a:rPr lang="es-ES" sz="1100" dirty="0" smtClean="0"/>
                <a:t> </a:t>
              </a:r>
              <a:r>
                <a:rPr lang="es-ES" sz="2200" dirty="0"/>
                <a:t>SEPARACIÓN</a:t>
              </a:r>
              <a:r>
                <a:rPr lang="es-ES" sz="1100" dirty="0"/>
                <a:t> </a:t>
              </a:r>
              <a:r>
                <a:rPr lang="es-ES" sz="2200" dirty="0"/>
                <a:t>TRITURADO</a:t>
              </a:r>
            </a:p>
          </p:txBody>
        </p:sp>
      </p:grpSp>
      <p:pic>
        <p:nvPicPr>
          <p:cNvPr id="7170" name="Picture 2" descr="Resultado de imagen de CORTE POR CHORRO DE AGUA"/>
          <p:cNvPicPr>
            <a:picLocks noChangeAspect="1" noChangeArrowheads="1"/>
          </p:cNvPicPr>
          <p:nvPr/>
        </p:nvPicPr>
        <p:blipFill rotWithShape="1">
          <a:blip r:embed="rId3">
            <a:extLst>
              <a:ext uri="{28A0092B-C50C-407E-A947-70E740481C1C}">
                <a14:useLocalDpi xmlns:a14="http://schemas.microsoft.com/office/drawing/2010/main" val="0"/>
              </a:ext>
            </a:extLst>
          </a:blip>
          <a:srcRect b="19712"/>
          <a:stretch/>
        </p:blipFill>
        <p:spPr bwMode="auto">
          <a:xfrm>
            <a:off x="7629383" y="1239201"/>
            <a:ext cx="1553593" cy="1663117"/>
          </a:xfrm>
          <a:prstGeom prst="rect">
            <a:avLst/>
          </a:prstGeom>
          <a:noFill/>
          <a:extLst>
            <a:ext uri="{909E8E84-426E-40DD-AFC4-6F175D3DCCD1}">
              <a14:hiddenFill xmlns:a14="http://schemas.microsoft.com/office/drawing/2010/main">
                <a:solidFill>
                  <a:srgbClr val="FFFFFF"/>
                </a:solidFill>
              </a14:hiddenFill>
            </a:ext>
          </a:extLst>
        </p:spPr>
      </p:pic>
      <p:pic>
        <p:nvPicPr>
          <p:cNvPr id="25" name="4 Imagen" descr="Bulky-goods.jpg"/>
          <p:cNvPicPr>
            <a:picLocks noChangeAspect="1"/>
          </p:cNvPicPr>
          <p:nvPr/>
        </p:nvPicPr>
        <p:blipFill>
          <a:blip r:embed="rId4" cstate="print"/>
          <a:stretch>
            <a:fillRect/>
          </a:stretch>
        </p:blipFill>
        <p:spPr>
          <a:xfrm>
            <a:off x="911257" y="854625"/>
            <a:ext cx="2952328" cy="2172913"/>
          </a:xfrm>
          <a:prstGeom prst="rect">
            <a:avLst/>
          </a:prstGeom>
        </p:spPr>
      </p:pic>
      <p:pic>
        <p:nvPicPr>
          <p:cNvPr id="27" name="Imagen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5481" y="2613212"/>
            <a:ext cx="1198240" cy="548592"/>
          </a:xfrm>
          <a:prstGeom prst="rect">
            <a:avLst/>
          </a:prstGeom>
        </p:spPr>
      </p:pic>
      <p:sp>
        <p:nvSpPr>
          <p:cNvPr id="3" name="Flecha derecha 2"/>
          <p:cNvSpPr/>
          <p:nvPr/>
        </p:nvSpPr>
        <p:spPr>
          <a:xfrm>
            <a:off x="4727848" y="1484784"/>
            <a:ext cx="2448272" cy="1440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RESIDUOS NO REUTILIZABLES</a:t>
            </a:r>
            <a:endParaRPr lang="es-ES" dirty="0"/>
          </a:p>
        </p:txBody>
      </p:sp>
      <p:pic>
        <p:nvPicPr>
          <p:cNvPr id="29" name="9 Imagen" descr="TEXTILE WASTE.jpg"/>
          <p:cNvPicPr>
            <a:picLocks noChangeAspect="1"/>
          </p:cNvPicPr>
          <p:nvPr/>
        </p:nvPicPr>
        <p:blipFill>
          <a:blip r:embed="rId6" cstate="print"/>
          <a:stretch>
            <a:fillRect/>
          </a:stretch>
        </p:blipFill>
        <p:spPr>
          <a:xfrm>
            <a:off x="8688289" y="3381960"/>
            <a:ext cx="1757085" cy="1296144"/>
          </a:xfrm>
          <a:prstGeom prst="rect">
            <a:avLst/>
          </a:prstGeom>
        </p:spPr>
      </p:pic>
      <p:pic>
        <p:nvPicPr>
          <p:cNvPr id="31" name="8 Imagen" descr="WOOD WASTE.jpg"/>
          <p:cNvPicPr>
            <a:picLocks noChangeAspect="1"/>
          </p:cNvPicPr>
          <p:nvPr/>
        </p:nvPicPr>
        <p:blipFill>
          <a:blip r:embed="rId7" cstate="print"/>
          <a:stretch>
            <a:fillRect/>
          </a:stretch>
        </p:blipFill>
        <p:spPr>
          <a:xfrm>
            <a:off x="5964886" y="5246756"/>
            <a:ext cx="1872208" cy="1246188"/>
          </a:xfrm>
          <a:prstGeom prst="rect">
            <a:avLst/>
          </a:prstGeom>
        </p:spPr>
      </p:pic>
      <p:pic>
        <p:nvPicPr>
          <p:cNvPr id="32" name="7 Imagen" descr="WASTE METAL SPRING.jpg"/>
          <p:cNvPicPr>
            <a:picLocks noChangeAspect="1"/>
          </p:cNvPicPr>
          <p:nvPr/>
        </p:nvPicPr>
        <p:blipFill>
          <a:blip r:embed="rId8" cstate="print"/>
          <a:srcRect t="4724" b="10240"/>
          <a:stretch>
            <a:fillRect/>
          </a:stretch>
        </p:blipFill>
        <p:spPr>
          <a:xfrm>
            <a:off x="3166156" y="3401303"/>
            <a:ext cx="2034927" cy="1296144"/>
          </a:xfrm>
          <a:prstGeom prst="rect">
            <a:avLst/>
          </a:prstGeom>
        </p:spPr>
      </p:pic>
      <p:pic>
        <p:nvPicPr>
          <p:cNvPr id="42" name="Picture 6" descr="http://wastetowealth.livingearth.org.uk/wp-content/uploads/2013/10/hard-plastic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5646" y="5235942"/>
            <a:ext cx="1916393" cy="125089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3612817" y="3060103"/>
            <a:ext cx="1034770" cy="430887"/>
          </a:xfrm>
          <a:prstGeom prst="rect">
            <a:avLst/>
          </a:prstGeom>
          <a:noFill/>
        </p:spPr>
        <p:txBody>
          <a:bodyPr wrap="none" rtlCol="0">
            <a:spAutoFit/>
          </a:bodyPr>
          <a:lstStyle/>
          <a:p>
            <a:r>
              <a:rPr lang="es-ES_tradnl" sz="2200" b="1" dirty="0"/>
              <a:t>METAL</a:t>
            </a:r>
            <a:endParaRPr lang="es-ES" sz="2200" b="1" dirty="0"/>
          </a:p>
        </p:txBody>
      </p:sp>
      <p:sp>
        <p:nvSpPr>
          <p:cNvPr id="44" name="CuadroTexto 43"/>
          <p:cNvSpPr txBox="1"/>
          <p:nvPr/>
        </p:nvSpPr>
        <p:spPr>
          <a:xfrm>
            <a:off x="9366682" y="2976569"/>
            <a:ext cx="1095172" cy="430887"/>
          </a:xfrm>
          <a:prstGeom prst="rect">
            <a:avLst/>
          </a:prstGeom>
          <a:noFill/>
        </p:spPr>
        <p:txBody>
          <a:bodyPr wrap="none" rtlCol="0">
            <a:spAutoFit/>
          </a:bodyPr>
          <a:lstStyle/>
          <a:p>
            <a:r>
              <a:rPr lang="es-ES_tradnl" sz="2200" b="1" dirty="0"/>
              <a:t>TEXTIL</a:t>
            </a:r>
            <a:endParaRPr lang="es-ES" sz="2200" b="1" dirty="0"/>
          </a:p>
        </p:txBody>
      </p:sp>
      <p:cxnSp>
        <p:nvCxnSpPr>
          <p:cNvPr id="8" name="Conector recto de flecha 7"/>
          <p:cNvCxnSpPr>
            <a:stCxn id="7170" idx="2"/>
            <a:endCxn id="29" idx="1"/>
          </p:cNvCxnSpPr>
          <p:nvPr/>
        </p:nvCxnSpPr>
        <p:spPr>
          <a:xfrm>
            <a:off x="8406180" y="2902318"/>
            <a:ext cx="282109" cy="1127714"/>
          </a:xfrm>
          <a:prstGeom prst="straightConnector1">
            <a:avLst/>
          </a:prstGeom>
          <a:ln w="539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a:stCxn id="7170" idx="2"/>
            <a:endCxn id="37" idx="1"/>
          </p:cNvCxnSpPr>
          <p:nvPr/>
        </p:nvCxnSpPr>
        <p:spPr>
          <a:xfrm>
            <a:off x="8406180" y="2902318"/>
            <a:ext cx="429270" cy="2967844"/>
          </a:xfrm>
          <a:prstGeom prst="straightConnector1">
            <a:avLst/>
          </a:prstGeom>
          <a:ln w="539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69" name="Conector recto de flecha 7168"/>
          <p:cNvCxnSpPr>
            <a:stCxn id="7170" idx="2"/>
          </p:cNvCxnSpPr>
          <p:nvPr/>
        </p:nvCxnSpPr>
        <p:spPr>
          <a:xfrm flipH="1">
            <a:off x="7276439" y="2902318"/>
            <a:ext cx="1129740" cy="2129503"/>
          </a:xfrm>
          <a:prstGeom prst="straightConnector1">
            <a:avLst/>
          </a:prstGeom>
          <a:ln w="539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72" name="Conector recto de flecha 7171"/>
          <p:cNvCxnSpPr>
            <a:stCxn id="7170" idx="2"/>
          </p:cNvCxnSpPr>
          <p:nvPr/>
        </p:nvCxnSpPr>
        <p:spPr>
          <a:xfrm flipH="1">
            <a:off x="5113449" y="2902317"/>
            <a:ext cx="3292730" cy="835696"/>
          </a:xfrm>
          <a:prstGeom prst="straightConnector1">
            <a:avLst/>
          </a:prstGeom>
          <a:ln w="539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74" name="Conector recto de flecha 7173"/>
          <p:cNvCxnSpPr>
            <a:stCxn id="7170" idx="2"/>
            <a:endCxn id="42" idx="3"/>
          </p:cNvCxnSpPr>
          <p:nvPr/>
        </p:nvCxnSpPr>
        <p:spPr>
          <a:xfrm flipH="1">
            <a:off x="5622039" y="2902318"/>
            <a:ext cx="2784141" cy="2959073"/>
          </a:xfrm>
          <a:prstGeom prst="straightConnector1">
            <a:avLst/>
          </a:prstGeom>
          <a:ln w="539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3463759" y="4623561"/>
            <a:ext cx="5955926" cy="430887"/>
          </a:xfrm>
          <a:prstGeom prst="rect">
            <a:avLst/>
          </a:prstGeom>
          <a:solidFill>
            <a:schemeClr val="bg1"/>
          </a:solidFill>
        </p:spPr>
        <p:txBody>
          <a:bodyPr wrap="none" rtlCol="0">
            <a:spAutoFit/>
          </a:bodyPr>
          <a:lstStyle/>
          <a:p>
            <a:r>
              <a:rPr lang="es-ES_tradnl" sz="2200" b="1" dirty="0"/>
              <a:t>  PLÁSTICOS	         MADERA		ESPUMAS</a:t>
            </a:r>
            <a:endParaRPr lang="es-ES" sz="2200" b="1" dirty="0"/>
          </a:p>
        </p:txBody>
      </p:sp>
      <p:pic>
        <p:nvPicPr>
          <p:cNvPr id="37" name="6 Imagen" descr="WASTE FLEXIBLE FOAM PUR.png"/>
          <p:cNvPicPr>
            <a:picLocks noChangeAspect="1"/>
          </p:cNvPicPr>
          <p:nvPr/>
        </p:nvPicPr>
        <p:blipFill>
          <a:blip r:embed="rId10" cstate="print"/>
          <a:stretch>
            <a:fillRect/>
          </a:stretch>
        </p:blipFill>
        <p:spPr>
          <a:xfrm>
            <a:off x="8835450" y="5246756"/>
            <a:ext cx="1992640" cy="1246812"/>
          </a:xfrm>
          <a:prstGeom prst="rect">
            <a:avLst/>
          </a:prstGeom>
        </p:spPr>
      </p:pic>
      <p:sp>
        <p:nvSpPr>
          <p:cNvPr id="35" name="Título 1"/>
          <p:cNvSpPr txBox="1">
            <a:spLocks/>
          </p:cNvSpPr>
          <p:nvPr/>
        </p:nvSpPr>
        <p:spPr>
          <a:xfrm>
            <a:off x="1078025" y="106167"/>
            <a:ext cx="8596668" cy="619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85000" lnSpcReduction="10000"/>
          </a:bodyPr>
          <a:lstStyle>
            <a:lvl1pPr defTabSz="457200">
              <a:spcBef>
                <a:spcPct val="0"/>
              </a:spcBef>
              <a:buNone/>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Soluciones tecnológicas, tratamiento corte 3D</a:t>
            </a:r>
            <a:endParaRPr lang="es-ES" dirty="0"/>
          </a:p>
        </p:txBody>
      </p:sp>
    </p:spTree>
    <p:extLst>
      <p:ext uri="{BB962C8B-B14F-4D97-AF65-F5344CB8AC3E}">
        <p14:creationId xmlns:p14="http://schemas.microsoft.com/office/powerpoint/2010/main" val="2358287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5819" y="106167"/>
            <a:ext cx="8596668" cy="799651"/>
          </a:xfrm>
        </p:spPr>
        <p:txBody>
          <a:bodyPr/>
          <a:lstStyle/>
          <a:p>
            <a:r>
              <a:rPr lang="es-ES" b="1" dirty="0" smtClean="0">
                <a:solidFill>
                  <a:schemeClr val="accent3"/>
                </a:solidFill>
              </a:rPr>
              <a:t>Soluciones tecnológicas, valorización.</a:t>
            </a:r>
            <a:endParaRPr lang="es-ES" b="1" dirty="0">
              <a:solidFill>
                <a:schemeClr val="accent3"/>
              </a:solidFill>
            </a:endParaRPr>
          </a:p>
        </p:txBody>
      </p:sp>
      <p:sp>
        <p:nvSpPr>
          <p:cNvPr id="4" name="Marcador de pie de página 3"/>
          <p:cNvSpPr>
            <a:spLocks noGrp="1"/>
          </p:cNvSpPr>
          <p:nvPr>
            <p:ph type="ftr" sz="quarter" idx="11"/>
          </p:nvPr>
        </p:nvSpPr>
        <p:spPr/>
        <p:txBody>
          <a:bodyPr/>
          <a:lstStyle/>
          <a:p>
            <a:r>
              <a:rPr lang="es-ES" smtClean="0"/>
              <a:t>27-04-2017 Economía circular ,el cambio  hacia los objetivos de reciclaje 2020-2030 </a:t>
            </a:r>
            <a:endParaRPr lang="en-US"/>
          </a:p>
        </p:txBody>
      </p:sp>
      <p:pic>
        <p:nvPicPr>
          <p:cNvPr id="5" name="Imagen 4"/>
          <p:cNvPicPr>
            <a:picLocks noChangeAspect="1"/>
          </p:cNvPicPr>
          <p:nvPr/>
        </p:nvPicPr>
        <p:blipFill>
          <a:blip r:embed="rId2"/>
          <a:stretch>
            <a:fillRect/>
          </a:stretch>
        </p:blipFill>
        <p:spPr>
          <a:xfrm>
            <a:off x="9445452" y="106167"/>
            <a:ext cx="2635094" cy="1163833"/>
          </a:xfrm>
          <a:prstGeom prst="rect">
            <a:avLst/>
          </a:prstGeom>
        </p:spPr>
      </p:pic>
      <p:pic>
        <p:nvPicPr>
          <p:cNvPr id="7" name="Imagen 6"/>
          <p:cNvPicPr>
            <a:picLocks noChangeAspect="1"/>
          </p:cNvPicPr>
          <p:nvPr/>
        </p:nvPicPr>
        <p:blipFill>
          <a:blip r:embed="rId3"/>
          <a:stretch>
            <a:fillRect/>
          </a:stretch>
        </p:blipFill>
        <p:spPr>
          <a:xfrm>
            <a:off x="0" y="1270000"/>
            <a:ext cx="12200336" cy="5578812"/>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6" name="CuadroTexto 5"/>
          <p:cNvSpPr txBox="1"/>
          <p:nvPr/>
        </p:nvSpPr>
        <p:spPr>
          <a:xfrm>
            <a:off x="4027471" y="4520631"/>
            <a:ext cx="347266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dirty="0" smtClean="0"/>
              <a:t>Alternativas de valorización </a:t>
            </a:r>
            <a:endParaRPr lang="es-ES" dirty="0"/>
          </a:p>
        </p:txBody>
      </p:sp>
    </p:spTree>
    <p:extLst>
      <p:ext uri="{BB962C8B-B14F-4D97-AF65-F5344CB8AC3E}">
        <p14:creationId xmlns:p14="http://schemas.microsoft.com/office/powerpoint/2010/main" val="4009508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1368</TotalTime>
  <Words>1326</Words>
  <Application>Microsoft Office PowerPoint</Application>
  <PresentationFormat>Panorámica</PresentationFormat>
  <Paragraphs>127</Paragraphs>
  <Slides>13</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Calibri</vt:lpstr>
      <vt:lpstr>Tahoma</vt:lpstr>
      <vt:lpstr>Trebuchet MS</vt:lpstr>
      <vt:lpstr>Wingdings 3</vt:lpstr>
      <vt:lpstr>Faceta</vt:lpstr>
      <vt:lpstr>Presentación de PowerPoint</vt:lpstr>
      <vt:lpstr>Gestión de Voluminosos- reto ambiental a nivel europeo.</vt:lpstr>
      <vt:lpstr>Presentación de PowerPoint</vt:lpstr>
      <vt:lpstr>Principales retos en la gestión de los voluminosos.</vt:lpstr>
      <vt:lpstr>Presentación de PowerPoint</vt:lpstr>
      <vt:lpstr>Propuesta Urbanrec- Mejoras para la  gestión. </vt:lpstr>
      <vt:lpstr>Apoyo en la gestión del voluminosos.</vt:lpstr>
      <vt:lpstr>Presentación de PowerPoint</vt:lpstr>
      <vt:lpstr>Soluciones tecnológicas, valorización.</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FERRER ROIG - JAVIER</dc:creator>
  <cp:lastModifiedBy>FERRER ROIG - JAVIER</cp:lastModifiedBy>
  <cp:revision>132</cp:revision>
  <cp:lastPrinted>2019-07-23T12:43:33Z</cp:lastPrinted>
  <dcterms:created xsi:type="dcterms:W3CDTF">2017-04-21T10:55:48Z</dcterms:created>
  <dcterms:modified xsi:type="dcterms:W3CDTF">2019-07-23T13:00:33Z</dcterms:modified>
</cp:coreProperties>
</file>