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0" r:id="rId1"/>
  </p:sldMasterIdLst>
  <p:notesMasterIdLst>
    <p:notesMasterId r:id="rId12"/>
  </p:notesMasterIdLst>
  <p:handoutMasterIdLst>
    <p:handoutMasterId r:id="rId13"/>
  </p:handoutMasterIdLst>
  <p:sldIdLst>
    <p:sldId id="260" r:id="rId2"/>
    <p:sldId id="261" r:id="rId3"/>
    <p:sldId id="274" r:id="rId4"/>
    <p:sldId id="281" r:id="rId5"/>
    <p:sldId id="282" r:id="rId6"/>
    <p:sldId id="284" r:id="rId7"/>
    <p:sldId id="279" r:id="rId8"/>
    <p:sldId id="280" r:id="rId9"/>
    <p:sldId id="361" r:id="rId10"/>
    <p:sldId id="285"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C29"/>
    <a:srgbClr val="0066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88" autoAdjust="0"/>
    <p:restoredTop sz="88639" autoAdjust="0"/>
  </p:normalViewPr>
  <p:slideViewPr>
    <p:cSldViewPr>
      <p:cViewPr varScale="1">
        <p:scale>
          <a:sx n="101" d="100"/>
          <a:sy n="101" d="100"/>
        </p:scale>
        <p:origin x="15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7" d="100"/>
          <a:sy n="87" d="100"/>
        </p:scale>
        <p:origin x="38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B34FB-9A69-4324-A6B8-163603FD476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AAA7728-F3FC-4084-AEF0-84E483C4662C}">
      <dgm:prSet phldrT="[Text]"/>
      <dgm:spPr/>
      <dgm:t>
        <a:bodyPr/>
        <a:lstStyle/>
        <a:p>
          <a:r>
            <a:rPr lang="en-GB"/>
            <a:t>Improve logistics</a:t>
          </a:r>
        </a:p>
      </dgm:t>
    </dgm:pt>
    <dgm:pt modelId="{AA126AA8-B626-4FA7-A877-A77A85B3C2AF}" type="parTrans" cxnId="{02788B9C-3D6A-4A63-A6BC-944DDB4021C0}">
      <dgm:prSet/>
      <dgm:spPr/>
      <dgm:t>
        <a:bodyPr/>
        <a:lstStyle/>
        <a:p>
          <a:endParaRPr lang="en-GB"/>
        </a:p>
      </dgm:t>
    </dgm:pt>
    <dgm:pt modelId="{978EBCD5-22AD-44F6-9B40-1693AE747536}" type="sibTrans" cxnId="{02788B9C-3D6A-4A63-A6BC-944DDB4021C0}">
      <dgm:prSet/>
      <dgm:spPr/>
      <dgm:t>
        <a:bodyPr/>
        <a:lstStyle/>
        <a:p>
          <a:endParaRPr lang="en-GB"/>
        </a:p>
      </dgm:t>
    </dgm:pt>
    <dgm:pt modelId="{772298BA-C794-4975-AE5F-BF01E9DE8507}">
      <dgm:prSet phldrT="[Text]"/>
      <dgm:spPr/>
      <dgm:t>
        <a:bodyPr/>
        <a:lstStyle/>
        <a:p>
          <a:r>
            <a:rPr lang="en-GB"/>
            <a:t>Waste application and customer portal</a:t>
          </a:r>
        </a:p>
      </dgm:t>
    </dgm:pt>
    <dgm:pt modelId="{AC5D5C3F-3DFE-4F8F-BE8B-B1B2E5F9DCC1}" type="parTrans" cxnId="{9122E701-722B-47C0-A3F7-25E3E8DDA1EA}">
      <dgm:prSet/>
      <dgm:spPr/>
      <dgm:t>
        <a:bodyPr/>
        <a:lstStyle/>
        <a:p>
          <a:endParaRPr lang="en-GB"/>
        </a:p>
      </dgm:t>
    </dgm:pt>
    <dgm:pt modelId="{AA00CCE7-F78B-49F3-BBE2-C61F7F887BFB}" type="sibTrans" cxnId="{9122E701-722B-47C0-A3F7-25E3E8DDA1EA}">
      <dgm:prSet/>
      <dgm:spPr/>
      <dgm:t>
        <a:bodyPr/>
        <a:lstStyle/>
        <a:p>
          <a:endParaRPr lang="en-GB"/>
        </a:p>
      </dgm:t>
    </dgm:pt>
    <dgm:pt modelId="{9C2D718E-E1E5-42D2-B273-86819AC8572C}">
      <dgm:prSet phldrT="[Text]"/>
      <dgm:spPr/>
      <dgm:t>
        <a:bodyPr/>
        <a:lstStyle/>
        <a:p>
          <a:r>
            <a:rPr lang="en-GB"/>
            <a:t>Enhance re-use with new networks</a:t>
          </a:r>
        </a:p>
      </dgm:t>
    </dgm:pt>
    <dgm:pt modelId="{7CD89115-388F-4D26-BE4B-48D005227B3E}" type="parTrans" cxnId="{7341C91F-71F1-4200-9D28-1DBDAF5F98C7}">
      <dgm:prSet/>
      <dgm:spPr/>
      <dgm:t>
        <a:bodyPr/>
        <a:lstStyle/>
        <a:p>
          <a:endParaRPr lang="en-GB"/>
        </a:p>
      </dgm:t>
    </dgm:pt>
    <dgm:pt modelId="{458CBF5A-9B42-4EE2-B4A2-2F2BB50CE047}" type="sibTrans" cxnId="{7341C91F-71F1-4200-9D28-1DBDAF5F98C7}">
      <dgm:prSet/>
      <dgm:spPr/>
      <dgm:t>
        <a:bodyPr/>
        <a:lstStyle/>
        <a:p>
          <a:endParaRPr lang="en-GB"/>
        </a:p>
      </dgm:t>
    </dgm:pt>
    <dgm:pt modelId="{699ABAF8-7FC9-4A0E-AA77-96D008ADF764}">
      <dgm:prSet phldrT="[Text]"/>
      <dgm:spPr/>
      <dgm:t>
        <a:bodyPr/>
        <a:lstStyle/>
        <a:p>
          <a:r>
            <a:rPr lang="en-GB"/>
            <a:t>Improve separation</a:t>
          </a:r>
        </a:p>
      </dgm:t>
    </dgm:pt>
    <dgm:pt modelId="{9A55D976-476A-4FD5-B64F-B7EE197BFB28}" type="parTrans" cxnId="{85990F8C-8724-4D56-83DA-A95FD8BE2AB4}">
      <dgm:prSet/>
      <dgm:spPr/>
      <dgm:t>
        <a:bodyPr/>
        <a:lstStyle/>
        <a:p>
          <a:endParaRPr lang="en-GB"/>
        </a:p>
      </dgm:t>
    </dgm:pt>
    <dgm:pt modelId="{10CE08F9-CE0A-4B14-A3D3-D2549283C6C8}" type="sibTrans" cxnId="{85990F8C-8724-4D56-83DA-A95FD8BE2AB4}">
      <dgm:prSet/>
      <dgm:spPr/>
      <dgm:t>
        <a:bodyPr/>
        <a:lstStyle/>
        <a:p>
          <a:endParaRPr lang="en-GB"/>
        </a:p>
      </dgm:t>
    </dgm:pt>
    <dgm:pt modelId="{D50EC0EC-4CD6-40C0-B9A7-C4B6441F0EC7}">
      <dgm:prSet phldrT="[Text]"/>
      <dgm:spPr/>
      <dgm:t>
        <a:bodyPr/>
        <a:lstStyle/>
        <a:p>
          <a:r>
            <a:rPr lang="en-GB"/>
            <a:t>Assess and improve civic amenity sites</a:t>
          </a:r>
        </a:p>
      </dgm:t>
    </dgm:pt>
    <dgm:pt modelId="{DB1A4BBE-EC1F-4D42-ABEB-D4AF507BDC8B}" type="parTrans" cxnId="{9D773C12-E656-4A54-9FED-A0A8D63FC25E}">
      <dgm:prSet/>
      <dgm:spPr/>
      <dgm:t>
        <a:bodyPr/>
        <a:lstStyle/>
        <a:p>
          <a:endParaRPr lang="en-GB"/>
        </a:p>
      </dgm:t>
    </dgm:pt>
    <dgm:pt modelId="{767CEA52-6688-4AA9-B3BE-AC69E644FAA5}" type="sibTrans" cxnId="{9D773C12-E656-4A54-9FED-A0A8D63FC25E}">
      <dgm:prSet/>
      <dgm:spPr/>
      <dgm:t>
        <a:bodyPr/>
        <a:lstStyle/>
        <a:p>
          <a:endParaRPr lang="en-GB"/>
        </a:p>
      </dgm:t>
    </dgm:pt>
    <dgm:pt modelId="{ED7D07D6-2A7F-4CFF-BADC-832518165701}">
      <dgm:prSet phldrT="[Text]"/>
      <dgm:spPr/>
      <dgm:t>
        <a:bodyPr/>
        <a:lstStyle/>
        <a:p>
          <a:r>
            <a:rPr lang="en-GB"/>
            <a:t>New dismantlment technology for composite products to optimise the process</a:t>
          </a:r>
        </a:p>
      </dgm:t>
    </dgm:pt>
    <dgm:pt modelId="{8E5E721A-0B0C-4A1B-9909-82589FF064B2}" type="parTrans" cxnId="{F123E20F-1E87-49D6-8B7F-AD563C34D8A4}">
      <dgm:prSet/>
      <dgm:spPr/>
      <dgm:t>
        <a:bodyPr/>
        <a:lstStyle/>
        <a:p>
          <a:endParaRPr lang="en-GB"/>
        </a:p>
      </dgm:t>
    </dgm:pt>
    <dgm:pt modelId="{BC5DD80B-A816-4B22-B27A-0C989FA7D67E}" type="sibTrans" cxnId="{F123E20F-1E87-49D6-8B7F-AD563C34D8A4}">
      <dgm:prSet/>
      <dgm:spPr/>
      <dgm:t>
        <a:bodyPr/>
        <a:lstStyle/>
        <a:p>
          <a:endParaRPr lang="en-GB"/>
        </a:p>
      </dgm:t>
    </dgm:pt>
    <dgm:pt modelId="{68669DE7-FB68-431A-AD71-7F8BA6BE24A8}">
      <dgm:prSet phldrT="[Text]"/>
      <dgm:spPr/>
      <dgm:t>
        <a:bodyPr/>
        <a:lstStyle/>
        <a:p>
          <a:r>
            <a:rPr lang="en-GB"/>
            <a:t>New valorisation routes</a:t>
          </a:r>
        </a:p>
      </dgm:t>
    </dgm:pt>
    <dgm:pt modelId="{FD372943-F135-45E8-AF17-E147307D8072}" type="parTrans" cxnId="{8CF6DDC5-F408-4BE7-BD0D-0EB33924EBFF}">
      <dgm:prSet/>
      <dgm:spPr/>
      <dgm:t>
        <a:bodyPr/>
        <a:lstStyle/>
        <a:p>
          <a:endParaRPr lang="en-GB"/>
        </a:p>
      </dgm:t>
    </dgm:pt>
    <dgm:pt modelId="{43E1CA03-103A-4280-9188-8FD5DC4B65B1}" type="sibTrans" cxnId="{8CF6DDC5-F408-4BE7-BD0D-0EB33924EBFF}">
      <dgm:prSet/>
      <dgm:spPr/>
      <dgm:t>
        <a:bodyPr/>
        <a:lstStyle/>
        <a:p>
          <a:endParaRPr lang="en-GB"/>
        </a:p>
      </dgm:t>
    </dgm:pt>
    <dgm:pt modelId="{D297E02C-2B66-4750-9BB2-56BBAD4B0E5E}">
      <dgm:prSet phldrT="[Text]"/>
      <dgm:spPr/>
      <dgm:t>
        <a:bodyPr/>
        <a:lstStyle/>
        <a:p>
          <a:r>
            <a:rPr lang="en-GB"/>
            <a:t>Adaptation and improvement of existing technologies applied to separated materials</a:t>
          </a:r>
        </a:p>
      </dgm:t>
    </dgm:pt>
    <dgm:pt modelId="{BC7B3C86-0080-4EF5-A05E-41BA45C2140C}" type="parTrans" cxnId="{BDAC06A1-59DC-4810-BAFD-AAFFF9D13822}">
      <dgm:prSet/>
      <dgm:spPr/>
      <dgm:t>
        <a:bodyPr/>
        <a:lstStyle/>
        <a:p>
          <a:endParaRPr lang="en-GB"/>
        </a:p>
      </dgm:t>
    </dgm:pt>
    <dgm:pt modelId="{6A5DC339-EE24-49D2-9A0C-D15B31EF9CFD}" type="sibTrans" cxnId="{BDAC06A1-59DC-4810-BAFD-AAFFF9D13822}">
      <dgm:prSet/>
      <dgm:spPr/>
      <dgm:t>
        <a:bodyPr/>
        <a:lstStyle/>
        <a:p>
          <a:endParaRPr lang="en-GB"/>
        </a:p>
      </dgm:t>
    </dgm:pt>
    <dgm:pt modelId="{FA428A1D-ADDF-416D-B1C9-34AFB1E5D4F7}">
      <dgm:prSet phldrT="[Text]"/>
      <dgm:spPr/>
      <dgm:t>
        <a:bodyPr/>
        <a:lstStyle/>
        <a:p>
          <a:r>
            <a:rPr lang="en-GB"/>
            <a:t>On several fractions: PU foams, mixed textiles, hard plastics and wood</a:t>
          </a:r>
        </a:p>
      </dgm:t>
    </dgm:pt>
    <dgm:pt modelId="{D9A5389D-E9C8-4A72-933E-3C98DC97E9B1}" type="parTrans" cxnId="{3BD0AA0E-F291-4390-9F91-ED9B09A56DCD}">
      <dgm:prSet/>
      <dgm:spPr/>
      <dgm:t>
        <a:bodyPr/>
        <a:lstStyle/>
        <a:p>
          <a:endParaRPr lang="en-GB"/>
        </a:p>
      </dgm:t>
    </dgm:pt>
    <dgm:pt modelId="{8AF7051C-1276-4C70-BFF5-D2CAF75A3EAF}" type="sibTrans" cxnId="{3BD0AA0E-F291-4390-9F91-ED9B09A56DCD}">
      <dgm:prSet/>
      <dgm:spPr/>
      <dgm:t>
        <a:bodyPr/>
        <a:lstStyle/>
        <a:p>
          <a:endParaRPr lang="en-GB"/>
        </a:p>
      </dgm:t>
    </dgm:pt>
    <dgm:pt modelId="{7784C566-B513-4323-B757-F6FD62790483}" type="pres">
      <dgm:prSet presAssocID="{42CB34FB-9A69-4324-A6B8-163603FD4766}" presName="Name0" presStyleCnt="0">
        <dgm:presLayoutVars>
          <dgm:dir/>
          <dgm:animLvl val="lvl"/>
          <dgm:resizeHandles val="exact"/>
        </dgm:presLayoutVars>
      </dgm:prSet>
      <dgm:spPr/>
    </dgm:pt>
    <dgm:pt modelId="{EBE1919E-14AD-4FB6-B261-76842599BB69}" type="pres">
      <dgm:prSet presAssocID="{4AAA7728-F3FC-4084-AEF0-84E483C4662C}" presName="linNode" presStyleCnt="0"/>
      <dgm:spPr/>
    </dgm:pt>
    <dgm:pt modelId="{AC4C4756-0756-4797-B65E-497A019ED35A}" type="pres">
      <dgm:prSet presAssocID="{4AAA7728-F3FC-4084-AEF0-84E483C4662C}" presName="parentText" presStyleLbl="node1" presStyleIdx="0" presStyleCnt="3">
        <dgm:presLayoutVars>
          <dgm:chMax val="1"/>
          <dgm:bulletEnabled val="1"/>
        </dgm:presLayoutVars>
      </dgm:prSet>
      <dgm:spPr/>
    </dgm:pt>
    <dgm:pt modelId="{CFFCF943-128E-4EE3-B065-0B655FF1A231}" type="pres">
      <dgm:prSet presAssocID="{4AAA7728-F3FC-4084-AEF0-84E483C4662C}" presName="descendantText" presStyleLbl="alignAccFollowNode1" presStyleIdx="0" presStyleCnt="3">
        <dgm:presLayoutVars>
          <dgm:bulletEnabled val="1"/>
        </dgm:presLayoutVars>
      </dgm:prSet>
      <dgm:spPr/>
    </dgm:pt>
    <dgm:pt modelId="{EF9D7E77-184F-4779-91D9-9040ACFA96D1}" type="pres">
      <dgm:prSet presAssocID="{978EBCD5-22AD-44F6-9B40-1693AE747536}" presName="sp" presStyleCnt="0"/>
      <dgm:spPr/>
    </dgm:pt>
    <dgm:pt modelId="{5D0A3AB2-85DB-4BED-8297-90852678A2CC}" type="pres">
      <dgm:prSet presAssocID="{699ABAF8-7FC9-4A0E-AA77-96D008ADF764}" presName="linNode" presStyleCnt="0"/>
      <dgm:spPr/>
    </dgm:pt>
    <dgm:pt modelId="{76BA6632-2E3F-4C2D-9384-FC6BB4A1CC2D}" type="pres">
      <dgm:prSet presAssocID="{699ABAF8-7FC9-4A0E-AA77-96D008ADF764}" presName="parentText" presStyleLbl="node1" presStyleIdx="1" presStyleCnt="3">
        <dgm:presLayoutVars>
          <dgm:chMax val="1"/>
          <dgm:bulletEnabled val="1"/>
        </dgm:presLayoutVars>
      </dgm:prSet>
      <dgm:spPr/>
    </dgm:pt>
    <dgm:pt modelId="{9F601549-2B6E-4962-8C49-41D40BE6D6F8}" type="pres">
      <dgm:prSet presAssocID="{699ABAF8-7FC9-4A0E-AA77-96D008ADF764}" presName="descendantText" presStyleLbl="alignAccFollowNode1" presStyleIdx="1" presStyleCnt="3">
        <dgm:presLayoutVars>
          <dgm:bulletEnabled val="1"/>
        </dgm:presLayoutVars>
      </dgm:prSet>
      <dgm:spPr/>
    </dgm:pt>
    <dgm:pt modelId="{9414CED3-3348-488A-9653-B1726CD42B3F}" type="pres">
      <dgm:prSet presAssocID="{10CE08F9-CE0A-4B14-A3D3-D2549283C6C8}" presName="sp" presStyleCnt="0"/>
      <dgm:spPr/>
    </dgm:pt>
    <dgm:pt modelId="{C5C21E25-58E4-4384-B571-E887D4B4C239}" type="pres">
      <dgm:prSet presAssocID="{68669DE7-FB68-431A-AD71-7F8BA6BE24A8}" presName="linNode" presStyleCnt="0"/>
      <dgm:spPr/>
    </dgm:pt>
    <dgm:pt modelId="{818A304C-9154-4FD4-AE9F-38A209597AF1}" type="pres">
      <dgm:prSet presAssocID="{68669DE7-FB68-431A-AD71-7F8BA6BE24A8}" presName="parentText" presStyleLbl="node1" presStyleIdx="2" presStyleCnt="3">
        <dgm:presLayoutVars>
          <dgm:chMax val="1"/>
          <dgm:bulletEnabled val="1"/>
        </dgm:presLayoutVars>
      </dgm:prSet>
      <dgm:spPr/>
    </dgm:pt>
    <dgm:pt modelId="{6E1D45B0-15BA-484B-9B0D-D863E5C7931E}" type="pres">
      <dgm:prSet presAssocID="{68669DE7-FB68-431A-AD71-7F8BA6BE24A8}" presName="descendantText" presStyleLbl="alignAccFollowNode1" presStyleIdx="2" presStyleCnt="3">
        <dgm:presLayoutVars>
          <dgm:bulletEnabled val="1"/>
        </dgm:presLayoutVars>
      </dgm:prSet>
      <dgm:spPr/>
    </dgm:pt>
  </dgm:ptLst>
  <dgm:cxnLst>
    <dgm:cxn modelId="{545AA400-13CE-4047-B279-7193AE7B815A}" type="presOf" srcId="{D297E02C-2B66-4750-9BB2-56BBAD4B0E5E}" destId="{6E1D45B0-15BA-484B-9B0D-D863E5C7931E}" srcOrd="0" destOrd="0" presId="urn:microsoft.com/office/officeart/2005/8/layout/vList5"/>
    <dgm:cxn modelId="{9122E701-722B-47C0-A3F7-25E3E8DDA1EA}" srcId="{4AAA7728-F3FC-4084-AEF0-84E483C4662C}" destId="{772298BA-C794-4975-AE5F-BF01E9DE8507}" srcOrd="0" destOrd="0" parTransId="{AC5D5C3F-3DFE-4F8F-BE8B-B1B2E5F9DCC1}" sibTransId="{AA00CCE7-F78B-49F3-BBE2-C61F7F887BFB}"/>
    <dgm:cxn modelId="{3BD0AA0E-F291-4390-9F91-ED9B09A56DCD}" srcId="{68669DE7-FB68-431A-AD71-7F8BA6BE24A8}" destId="{FA428A1D-ADDF-416D-B1C9-34AFB1E5D4F7}" srcOrd="1" destOrd="0" parTransId="{D9A5389D-E9C8-4A72-933E-3C98DC97E9B1}" sibTransId="{8AF7051C-1276-4C70-BFF5-D2CAF75A3EAF}"/>
    <dgm:cxn modelId="{F123E20F-1E87-49D6-8B7F-AD563C34D8A4}" srcId="{699ABAF8-7FC9-4A0E-AA77-96D008ADF764}" destId="{ED7D07D6-2A7F-4CFF-BADC-832518165701}" srcOrd="1" destOrd="0" parTransId="{8E5E721A-0B0C-4A1B-9909-82589FF064B2}" sibTransId="{BC5DD80B-A816-4B22-B27A-0C989FA7D67E}"/>
    <dgm:cxn modelId="{9D773C12-E656-4A54-9FED-A0A8D63FC25E}" srcId="{699ABAF8-7FC9-4A0E-AA77-96D008ADF764}" destId="{D50EC0EC-4CD6-40C0-B9A7-C4B6441F0EC7}" srcOrd="0" destOrd="0" parTransId="{DB1A4BBE-EC1F-4D42-ABEB-D4AF507BDC8B}" sibTransId="{767CEA52-6688-4AA9-B3BE-AC69E644FAA5}"/>
    <dgm:cxn modelId="{7341C91F-71F1-4200-9D28-1DBDAF5F98C7}" srcId="{4AAA7728-F3FC-4084-AEF0-84E483C4662C}" destId="{9C2D718E-E1E5-42D2-B273-86819AC8572C}" srcOrd="1" destOrd="0" parTransId="{7CD89115-388F-4D26-BE4B-48D005227B3E}" sibTransId="{458CBF5A-9B42-4EE2-B4A2-2F2BB50CE047}"/>
    <dgm:cxn modelId="{00B3B129-E267-47F9-B396-D1E333F8DE24}" type="presOf" srcId="{699ABAF8-7FC9-4A0E-AA77-96D008ADF764}" destId="{76BA6632-2E3F-4C2D-9384-FC6BB4A1CC2D}" srcOrd="0" destOrd="0" presId="urn:microsoft.com/office/officeart/2005/8/layout/vList5"/>
    <dgm:cxn modelId="{8D7FC02B-05B8-4532-AA93-E44824371096}" type="presOf" srcId="{FA428A1D-ADDF-416D-B1C9-34AFB1E5D4F7}" destId="{6E1D45B0-15BA-484B-9B0D-D863E5C7931E}" srcOrd="0" destOrd="1" presId="urn:microsoft.com/office/officeart/2005/8/layout/vList5"/>
    <dgm:cxn modelId="{F01AB55C-8936-4B6D-94BB-AE8E0F8CACBA}" type="presOf" srcId="{D50EC0EC-4CD6-40C0-B9A7-C4B6441F0EC7}" destId="{9F601549-2B6E-4962-8C49-41D40BE6D6F8}" srcOrd="0" destOrd="0" presId="urn:microsoft.com/office/officeart/2005/8/layout/vList5"/>
    <dgm:cxn modelId="{E5DF2157-17EF-4559-A0BB-08C288501D0C}" type="presOf" srcId="{772298BA-C794-4975-AE5F-BF01E9DE8507}" destId="{CFFCF943-128E-4EE3-B065-0B655FF1A231}" srcOrd="0" destOrd="0" presId="urn:microsoft.com/office/officeart/2005/8/layout/vList5"/>
    <dgm:cxn modelId="{85990F8C-8724-4D56-83DA-A95FD8BE2AB4}" srcId="{42CB34FB-9A69-4324-A6B8-163603FD4766}" destId="{699ABAF8-7FC9-4A0E-AA77-96D008ADF764}" srcOrd="1" destOrd="0" parTransId="{9A55D976-476A-4FD5-B64F-B7EE197BFB28}" sibTransId="{10CE08F9-CE0A-4B14-A3D3-D2549283C6C8}"/>
    <dgm:cxn modelId="{73D99E8D-4A54-4FB2-B5A4-E995B5B8C01E}" type="presOf" srcId="{42CB34FB-9A69-4324-A6B8-163603FD4766}" destId="{7784C566-B513-4323-B757-F6FD62790483}" srcOrd="0" destOrd="0" presId="urn:microsoft.com/office/officeart/2005/8/layout/vList5"/>
    <dgm:cxn modelId="{02788B9C-3D6A-4A63-A6BC-944DDB4021C0}" srcId="{42CB34FB-9A69-4324-A6B8-163603FD4766}" destId="{4AAA7728-F3FC-4084-AEF0-84E483C4662C}" srcOrd="0" destOrd="0" parTransId="{AA126AA8-B626-4FA7-A877-A77A85B3C2AF}" sibTransId="{978EBCD5-22AD-44F6-9B40-1693AE747536}"/>
    <dgm:cxn modelId="{BDAC06A1-59DC-4810-BAFD-AAFFF9D13822}" srcId="{68669DE7-FB68-431A-AD71-7F8BA6BE24A8}" destId="{D297E02C-2B66-4750-9BB2-56BBAD4B0E5E}" srcOrd="0" destOrd="0" parTransId="{BC7B3C86-0080-4EF5-A05E-41BA45C2140C}" sibTransId="{6A5DC339-EE24-49D2-9A0C-D15B31EF9CFD}"/>
    <dgm:cxn modelId="{0C1EBBBB-1B58-4EBB-951F-D4DC1B178F30}" type="presOf" srcId="{4AAA7728-F3FC-4084-AEF0-84E483C4662C}" destId="{AC4C4756-0756-4797-B65E-497A019ED35A}" srcOrd="0" destOrd="0" presId="urn:microsoft.com/office/officeart/2005/8/layout/vList5"/>
    <dgm:cxn modelId="{A00A8BBC-BA10-49A5-A172-4416401A122E}" type="presOf" srcId="{ED7D07D6-2A7F-4CFF-BADC-832518165701}" destId="{9F601549-2B6E-4962-8C49-41D40BE6D6F8}" srcOrd="0" destOrd="1" presId="urn:microsoft.com/office/officeart/2005/8/layout/vList5"/>
    <dgm:cxn modelId="{96BC5CC5-0F55-4B62-92B3-ACEEFD56EF52}" type="presOf" srcId="{9C2D718E-E1E5-42D2-B273-86819AC8572C}" destId="{CFFCF943-128E-4EE3-B065-0B655FF1A231}" srcOrd="0" destOrd="1" presId="urn:microsoft.com/office/officeart/2005/8/layout/vList5"/>
    <dgm:cxn modelId="{8CF6DDC5-F408-4BE7-BD0D-0EB33924EBFF}" srcId="{42CB34FB-9A69-4324-A6B8-163603FD4766}" destId="{68669DE7-FB68-431A-AD71-7F8BA6BE24A8}" srcOrd="2" destOrd="0" parTransId="{FD372943-F135-45E8-AF17-E147307D8072}" sibTransId="{43E1CA03-103A-4280-9188-8FD5DC4B65B1}"/>
    <dgm:cxn modelId="{2BFDD3DF-3EB5-463A-8DFF-4E084A52AC7C}" type="presOf" srcId="{68669DE7-FB68-431A-AD71-7F8BA6BE24A8}" destId="{818A304C-9154-4FD4-AE9F-38A209597AF1}" srcOrd="0" destOrd="0" presId="urn:microsoft.com/office/officeart/2005/8/layout/vList5"/>
    <dgm:cxn modelId="{4893D8D9-69D0-45A0-B23D-DE6BD7603ED8}" type="presParOf" srcId="{7784C566-B513-4323-B757-F6FD62790483}" destId="{EBE1919E-14AD-4FB6-B261-76842599BB69}" srcOrd="0" destOrd="0" presId="urn:microsoft.com/office/officeart/2005/8/layout/vList5"/>
    <dgm:cxn modelId="{7B1E28E4-631F-48B3-B975-DB2E16D347AF}" type="presParOf" srcId="{EBE1919E-14AD-4FB6-B261-76842599BB69}" destId="{AC4C4756-0756-4797-B65E-497A019ED35A}" srcOrd="0" destOrd="0" presId="urn:microsoft.com/office/officeart/2005/8/layout/vList5"/>
    <dgm:cxn modelId="{2A39AF00-60DF-469A-92CE-C0DC9CAA10FB}" type="presParOf" srcId="{EBE1919E-14AD-4FB6-B261-76842599BB69}" destId="{CFFCF943-128E-4EE3-B065-0B655FF1A231}" srcOrd="1" destOrd="0" presId="urn:microsoft.com/office/officeart/2005/8/layout/vList5"/>
    <dgm:cxn modelId="{39E8D048-B44E-455A-85FD-1FF0527B6F7C}" type="presParOf" srcId="{7784C566-B513-4323-B757-F6FD62790483}" destId="{EF9D7E77-184F-4779-91D9-9040ACFA96D1}" srcOrd="1" destOrd="0" presId="urn:microsoft.com/office/officeart/2005/8/layout/vList5"/>
    <dgm:cxn modelId="{7C4A1793-C333-482F-88F7-4EF6365CBEEB}" type="presParOf" srcId="{7784C566-B513-4323-B757-F6FD62790483}" destId="{5D0A3AB2-85DB-4BED-8297-90852678A2CC}" srcOrd="2" destOrd="0" presId="urn:microsoft.com/office/officeart/2005/8/layout/vList5"/>
    <dgm:cxn modelId="{BD61A2A3-4D5A-40B6-9914-6BB93BC5C877}" type="presParOf" srcId="{5D0A3AB2-85DB-4BED-8297-90852678A2CC}" destId="{76BA6632-2E3F-4C2D-9384-FC6BB4A1CC2D}" srcOrd="0" destOrd="0" presId="urn:microsoft.com/office/officeart/2005/8/layout/vList5"/>
    <dgm:cxn modelId="{F6366C38-9036-4E26-8431-201E46926108}" type="presParOf" srcId="{5D0A3AB2-85DB-4BED-8297-90852678A2CC}" destId="{9F601549-2B6E-4962-8C49-41D40BE6D6F8}" srcOrd="1" destOrd="0" presId="urn:microsoft.com/office/officeart/2005/8/layout/vList5"/>
    <dgm:cxn modelId="{6C16E030-64FD-48D7-AA42-46DBA7ABD6A9}" type="presParOf" srcId="{7784C566-B513-4323-B757-F6FD62790483}" destId="{9414CED3-3348-488A-9653-B1726CD42B3F}" srcOrd="3" destOrd="0" presId="urn:microsoft.com/office/officeart/2005/8/layout/vList5"/>
    <dgm:cxn modelId="{38CA092C-AA02-4AEA-B14F-ED7970FDED30}" type="presParOf" srcId="{7784C566-B513-4323-B757-F6FD62790483}" destId="{C5C21E25-58E4-4384-B571-E887D4B4C239}" srcOrd="4" destOrd="0" presId="urn:microsoft.com/office/officeart/2005/8/layout/vList5"/>
    <dgm:cxn modelId="{AB05FEB4-55E8-4B94-9446-0F034202B4A3}" type="presParOf" srcId="{C5C21E25-58E4-4384-B571-E887D4B4C239}" destId="{818A304C-9154-4FD4-AE9F-38A209597AF1}" srcOrd="0" destOrd="0" presId="urn:microsoft.com/office/officeart/2005/8/layout/vList5"/>
    <dgm:cxn modelId="{792EFFEC-525C-4D0D-B611-D70C3091C315}" type="presParOf" srcId="{C5C21E25-58E4-4384-B571-E887D4B4C239}" destId="{6E1D45B0-15BA-484B-9B0D-D863E5C793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CF943-128E-4EE3-B065-0B655FF1A231}">
      <dsp:nvSpPr>
        <dsp:cNvPr id="0" name=""/>
        <dsp:cNvSpPr/>
      </dsp:nvSpPr>
      <dsp:spPr>
        <a:xfrm rot="5400000">
          <a:off x="4611229" y="-1763858"/>
          <a:ext cx="1037108" cy="482803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Waste application and customer portal</a:t>
          </a:r>
        </a:p>
        <a:p>
          <a:pPr marL="114300" lvl="1" indent="-114300" algn="l" defTabSz="666750">
            <a:lnSpc>
              <a:spcPct val="90000"/>
            </a:lnSpc>
            <a:spcBef>
              <a:spcPct val="0"/>
            </a:spcBef>
            <a:spcAft>
              <a:spcPct val="15000"/>
            </a:spcAft>
            <a:buChar char="•"/>
          </a:pPr>
          <a:r>
            <a:rPr lang="en-GB" sz="1500" kern="1200"/>
            <a:t>Enhance re-use with new networks</a:t>
          </a:r>
        </a:p>
      </dsp:txBody>
      <dsp:txXfrm rot="-5400000">
        <a:off x="2715768" y="182230"/>
        <a:ext cx="4777405" cy="935854"/>
      </dsp:txXfrm>
    </dsp:sp>
    <dsp:sp modelId="{AC4C4756-0756-4797-B65E-497A019ED35A}">
      <dsp:nvSpPr>
        <dsp:cNvPr id="0" name=""/>
        <dsp:cNvSpPr/>
      </dsp:nvSpPr>
      <dsp:spPr>
        <a:xfrm>
          <a:off x="0" y="1964"/>
          <a:ext cx="2715768" cy="1296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Improve logistics</a:t>
          </a:r>
        </a:p>
      </dsp:txBody>
      <dsp:txXfrm>
        <a:off x="63284" y="65248"/>
        <a:ext cx="2589200" cy="1169817"/>
      </dsp:txXfrm>
    </dsp:sp>
    <dsp:sp modelId="{9F601549-2B6E-4962-8C49-41D40BE6D6F8}">
      <dsp:nvSpPr>
        <dsp:cNvPr id="0" name=""/>
        <dsp:cNvSpPr/>
      </dsp:nvSpPr>
      <dsp:spPr>
        <a:xfrm rot="5400000">
          <a:off x="4611229" y="-402653"/>
          <a:ext cx="1037108" cy="482803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Assess and improve civic amenity sites</a:t>
          </a:r>
        </a:p>
        <a:p>
          <a:pPr marL="114300" lvl="1" indent="-114300" algn="l" defTabSz="666750">
            <a:lnSpc>
              <a:spcPct val="90000"/>
            </a:lnSpc>
            <a:spcBef>
              <a:spcPct val="0"/>
            </a:spcBef>
            <a:spcAft>
              <a:spcPct val="15000"/>
            </a:spcAft>
            <a:buChar char="•"/>
          </a:pPr>
          <a:r>
            <a:rPr lang="en-GB" sz="1500" kern="1200"/>
            <a:t>New dismantlment technology for composite products to optimise the process</a:t>
          </a:r>
        </a:p>
      </dsp:txBody>
      <dsp:txXfrm rot="-5400000">
        <a:off x="2715768" y="1543435"/>
        <a:ext cx="4777405" cy="935854"/>
      </dsp:txXfrm>
    </dsp:sp>
    <dsp:sp modelId="{76BA6632-2E3F-4C2D-9384-FC6BB4A1CC2D}">
      <dsp:nvSpPr>
        <dsp:cNvPr id="0" name=""/>
        <dsp:cNvSpPr/>
      </dsp:nvSpPr>
      <dsp:spPr>
        <a:xfrm>
          <a:off x="0" y="1363169"/>
          <a:ext cx="2715768" cy="1296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Improve separation</a:t>
          </a:r>
        </a:p>
      </dsp:txBody>
      <dsp:txXfrm>
        <a:off x="63284" y="1426453"/>
        <a:ext cx="2589200" cy="1169817"/>
      </dsp:txXfrm>
    </dsp:sp>
    <dsp:sp modelId="{6E1D45B0-15BA-484B-9B0D-D863E5C7931E}">
      <dsp:nvSpPr>
        <dsp:cNvPr id="0" name=""/>
        <dsp:cNvSpPr/>
      </dsp:nvSpPr>
      <dsp:spPr>
        <a:xfrm rot="5400000">
          <a:off x="4611229" y="958551"/>
          <a:ext cx="1037108" cy="482803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a:t>Adaptation and improvement of existing technologies applied to separated materials</a:t>
          </a:r>
        </a:p>
        <a:p>
          <a:pPr marL="114300" lvl="1" indent="-114300" algn="l" defTabSz="666750">
            <a:lnSpc>
              <a:spcPct val="90000"/>
            </a:lnSpc>
            <a:spcBef>
              <a:spcPct val="0"/>
            </a:spcBef>
            <a:spcAft>
              <a:spcPct val="15000"/>
            </a:spcAft>
            <a:buChar char="•"/>
          </a:pPr>
          <a:r>
            <a:rPr lang="en-GB" sz="1500" kern="1200"/>
            <a:t>On several fractions: PU foams, mixed textiles, hard plastics and wood</a:t>
          </a:r>
        </a:p>
      </dsp:txBody>
      <dsp:txXfrm rot="-5400000">
        <a:off x="2715768" y="2904640"/>
        <a:ext cx="4777405" cy="935854"/>
      </dsp:txXfrm>
    </dsp:sp>
    <dsp:sp modelId="{818A304C-9154-4FD4-AE9F-38A209597AF1}">
      <dsp:nvSpPr>
        <dsp:cNvPr id="0" name=""/>
        <dsp:cNvSpPr/>
      </dsp:nvSpPr>
      <dsp:spPr>
        <a:xfrm>
          <a:off x="0" y="2724374"/>
          <a:ext cx="2715768" cy="1296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New valorisation routes</a:t>
          </a:r>
        </a:p>
      </dsp:txBody>
      <dsp:txXfrm>
        <a:off x="63284" y="2787658"/>
        <a:ext cx="2589200" cy="116981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A13B0F-3F22-48FE-8998-D6FF118A7969}" type="datetimeFigureOut">
              <a:rPr lang="en-GB" smtClean="0"/>
              <a:t>04/06/2019</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FAEFD5-DEB9-4218-B3C6-D90C89033276}" type="slidenum">
              <a:rPr lang="en-GB" smtClean="0"/>
              <a:t>‹#›</a:t>
            </a:fld>
            <a:endParaRPr lang="en-GB"/>
          </a:p>
        </p:txBody>
      </p:sp>
    </p:spTree>
    <p:extLst>
      <p:ext uri="{BB962C8B-B14F-4D97-AF65-F5344CB8AC3E}">
        <p14:creationId xmlns:p14="http://schemas.microsoft.com/office/powerpoint/2010/main" val="107416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5606E-42B5-4B9C-8970-8DD770EDE35A}" type="datetimeFigureOut">
              <a:rPr lang="es-ES" smtClean="0"/>
              <a:pPr/>
              <a:t>04/06/2019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458200"/>
            <a:ext cx="4725144" cy="684213"/>
          </a:xfrm>
          <a:prstGeom prst="rect">
            <a:avLst/>
          </a:prstGeom>
        </p:spPr>
        <p:txBody>
          <a:bodyPr vert="horz" lIns="91440" tIns="45720" rIns="91440" bIns="45720" rtlCol="0" anchor="b"/>
          <a:lstStyle>
            <a:lvl1pPr algn="l">
              <a:defRPr sz="1200"/>
            </a:lvl1pPr>
          </a:lstStyle>
          <a:p>
            <a:r>
              <a:rPr lang="es-ES" dirty="0">
                <a:latin typeface="Arial" pitchFamily="34" charset="0"/>
                <a:cs typeface="Arial" pitchFamily="34" charset="0"/>
              </a:rPr>
              <a:t>6 </a:t>
            </a:r>
            <a:r>
              <a:rPr lang="es-ES" dirty="0" err="1">
                <a:latin typeface="Arial" pitchFamily="34" charset="0"/>
                <a:cs typeface="Arial" pitchFamily="34" charset="0"/>
              </a:rPr>
              <a:t>Month</a:t>
            </a:r>
            <a:r>
              <a:rPr lang="es-ES" dirty="0">
                <a:latin typeface="Arial" pitchFamily="34" charset="0"/>
                <a:cs typeface="Arial" pitchFamily="34" charset="0"/>
              </a:rPr>
              <a:t> Meeting </a:t>
            </a:r>
          </a:p>
          <a:p>
            <a:r>
              <a:rPr lang="es-ES" dirty="0">
                <a:latin typeface="Arial" pitchFamily="34" charset="0"/>
                <a:cs typeface="Arial" pitchFamily="34" charset="0"/>
              </a:rPr>
              <a:t>15th &amp; 16th </a:t>
            </a:r>
            <a:r>
              <a:rPr lang="es-ES" dirty="0" err="1">
                <a:latin typeface="Arial" pitchFamily="34" charset="0"/>
                <a:cs typeface="Arial" pitchFamily="34" charset="0"/>
              </a:rPr>
              <a:t>November</a:t>
            </a:r>
            <a:r>
              <a:rPr lang="es-ES" dirty="0">
                <a:latin typeface="Arial" pitchFamily="34" charset="0"/>
                <a:cs typeface="Arial" pitchFamily="34" charset="0"/>
              </a:rPr>
              <a:t>, 2016 ,</a:t>
            </a:r>
            <a:r>
              <a:rPr lang="es-ES" dirty="0" err="1">
                <a:latin typeface="Arial" pitchFamily="34" charset="0"/>
                <a:cs typeface="Arial" pitchFamily="34" charset="0"/>
              </a:rPr>
              <a:t>Fraunhofer</a:t>
            </a:r>
            <a:endParaRPr lang="es-ES" dirty="0"/>
          </a:p>
        </p:txBody>
      </p:sp>
    </p:spTree>
    <p:extLst>
      <p:ext uri="{BB962C8B-B14F-4D97-AF65-F5344CB8AC3E}">
        <p14:creationId xmlns:p14="http://schemas.microsoft.com/office/powerpoint/2010/main" val="101570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Tree>
    <p:extLst>
      <p:ext uri="{BB962C8B-B14F-4D97-AF65-F5344CB8AC3E}">
        <p14:creationId xmlns:p14="http://schemas.microsoft.com/office/powerpoint/2010/main" val="1807456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a:solidFill>
                  <a:schemeClr val="tx1"/>
                </a:solidFill>
                <a:latin typeface="+mn-lt"/>
                <a:ea typeface="+mn-ea"/>
                <a:cs typeface="+mn-cs"/>
              </a:rPr>
              <a:t>Funding scheme: Innovation action</a:t>
            </a:r>
          </a:p>
          <a:p>
            <a:r>
              <a:rPr lang="en-GB" sz="1200" b="0" i="0" u="none" strike="noStrike" kern="1200" baseline="0">
                <a:solidFill>
                  <a:schemeClr val="tx1"/>
                </a:solidFill>
                <a:latin typeface="+mn-lt"/>
                <a:ea typeface="+mn-ea"/>
                <a:cs typeface="+mn-cs"/>
              </a:rPr>
              <a:t>(Funding is more focused on closer-to-the-market activities. For example,</a:t>
            </a:r>
          </a:p>
          <a:p>
            <a:r>
              <a:rPr lang="en-GB" sz="1200" b="0" i="0" u="none" strike="noStrike" kern="1200" baseline="0">
                <a:solidFill>
                  <a:schemeClr val="tx1"/>
                </a:solidFill>
                <a:latin typeface="+mn-lt"/>
                <a:ea typeface="+mn-ea"/>
                <a:cs typeface="+mn-cs"/>
              </a:rPr>
              <a:t>prototyping, testing, demonstrating, piloting, scaling-up etc. if they aim at</a:t>
            </a:r>
          </a:p>
          <a:p>
            <a:r>
              <a:rPr lang="en-GB" sz="1200" b="0" i="0" u="none" strike="noStrike" kern="1200" baseline="0">
                <a:solidFill>
                  <a:schemeClr val="tx1"/>
                </a:solidFill>
                <a:latin typeface="+mn-lt"/>
                <a:ea typeface="+mn-ea"/>
                <a:cs typeface="+mn-cs"/>
              </a:rPr>
              <a:t>producing new or improved products or services)</a:t>
            </a:r>
          </a:p>
          <a:p>
            <a:pPr marL="171450" indent="-171450">
              <a:buFont typeface="Arial" panose="020B0604020202020204" pitchFamily="34" charset="0"/>
              <a:buChar char="•"/>
            </a:pPr>
            <a:r>
              <a:rPr lang="de-DE" sz="1200" b="0" i="0" u="none" strike="noStrike" kern="1200" baseline="0">
                <a:solidFill>
                  <a:schemeClr val="tx1"/>
                </a:solidFill>
                <a:latin typeface="+mn-lt"/>
                <a:ea typeface="+mn-ea"/>
                <a:cs typeface="+mn-cs"/>
              </a:rPr>
              <a:t>3.5 years</a:t>
            </a:r>
            <a:endParaRPr lang="en-GB"/>
          </a:p>
        </p:txBody>
      </p:sp>
    </p:spTree>
    <p:extLst>
      <p:ext uri="{BB962C8B-B14F-4D97-AF65-F5344CB8AC3E}">
        <p14:creationId xmlns:p14="http://schemas.microsoft.com/office/powerpoint/2010/main" val="385692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More than 60% of bulky waste end up in landfills (of course with variations across countries in line with the average</a:t>
            </a:r>
            <a:r>
              <a:rPr lang="de-DE" baseline="0"/>
              <a:t> recycling rates</a:t>
            </a:r>
            <a:r>
              <a:rPr lang="de-DE"/>
              <a:t>: 70% in BE, 25-30% in ES, 20% in PL, less than 5% in TR)</a:t>
            </a:r>
            <a:r>
              <a:rPr lang="de-DE" baseline="0"/>
              <a:t> </a:t>
            </a:r>
            <a:endParaRPr lang="en-GB"/>
          </a:p>
        </p:txBody>
      </p:sp>
    </p:spTree>
    <p:extLst>
      <p:ext uri="{BB962C8B-B14F-4D97-AF65-F5344CB8AC3E}">
        <p14:creationId xmlns:p14="http://schemas.microsoft.com/office/powerpoint/2010/main" val="1148104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21 partners from 7 countries:</a:t>
            </a:r>
          </a:p>
          <a:p>
            <a:pPr marL="171450" indent="-171450">
              <a:buFontTx/>
              <a:buChar char="-"/>
            </a:pPr>
            <a:r>
              <a:rPr lang="en-US"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5 research centers, 1 NGO, 6 government institutions, 7 SMEs, 2 large industrial partners</a:t>
            </a:r>
          </a:p>
          <a:p>
            <a:pPr marL="171450" indent="-171450">
              <a:buFontTx/>
              <a:buChar char="-"/>
            </a:pPr>
            <a:r>
              <a:rPr lang="en-US"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Project leader: AIMPLAS </a:t>
            </a:r>
            <a:endParaRPr lang="en-US" dirty="0">
              <a:latin typeface="Tahoma" panose="020B0604030504040204" pitchFamily="34" charset="0"/>
              <a:ea typeface="Tahoma" panose="020B0604030504040204" pitchFamily="34" charset="0"/>
              <a:cs typeface="Tahoma" panose="020B0604030504040204" pitchFamily="34" charset="0"/>
            </a:endParaRPr>
          </a:p>
          <a:p>
            <a:endParaRPr lang="en-BE" dirty="0"/>
          </a:p>
        </p:txBody>
      </p:sp>
    </p:spTree>
    <p:extLst>
      <p:ext uri="{BB962C8B-B14F-4D97-AF65-F5344CB8AC3E}">
        <p14:creationId xmlns:p14="http://schemas.microsoft.com/office/powerpoint/2010/main" val="223777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Tree>
    <p:extLst>
      <p:ext uri="{BB962C8B-B14F-4D97-AF65-F5344CB8AC3E}">
        <p14:creationId xmlns:p14="http://schemas.microsoft.com/office/powerpoint/2010/main" val="280903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4 countries with partners representing public authorities: Belgium, Spain, Poland and Turkey</a:t>
            </a:r>
          </a:p>
        </p:txBody>
      </p:sp>
    </p:spTree>
    <p:extLst>
      <p:ext uri="{BB962C8B-B14F-4D97-AF65-F5344CB8AC3E}">
        <p14:creationId xmlns:p14="http://schemas.microsoft.com/office/powerpoint/2010/main" val="4689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baseline="0">
                <a:ea typeface="Times New Roman" panose="02020603050405020304" pitchFamily="18" charset="0"/>
              </a:rPr>
              <a:t>The first step is to </a:t>
            </a:r>
            <a:r>
              <a:rPr lang="de-DE" b="0">
                <a:ea typeface="Times New Roman" panose="02020603050405020304" pitchFamily="18" charset="0"/>
              </a:rPr>
              <a:t>improve collection of</a:t>
            </a:r>
            <a:r>
              <a:rPr lang="de-DE" b="0" baseline="0">
                <a:ea typeface="Times New Roman" panose="02020603050405020304" pitchFamily="18" charset="0"/>
              </a:rPr>
              <a:t> bulky waste and separation at source in order to direct the reusable materials to the second-hand market and the non-reusable – to dismantling and classification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de-DE" b="0" baseline="0">
              <a:ea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a:ea typeface="Times New Roman" panose="02020603050405020304" pitchFamily="18" charset="0"/>
              </a:rPr>
              <a:t>The Flanders region in BE will serve as a case study territory to enhance reuse: this will include contacting social economy actors, establishing reuse networks, launching a mobile application to inform the citizens</a:t>
            </a:r>
            <a:endParaRPr lang="en-GB"/>
          </a:p>
        </p:txBody>
      </p:sp>
    </p:spTree>
    <p:extLst>
      <p:ext uri="{BB962C8B-B14F-4D97-AF65-F5344CB8AC3E}">
        <p14:creationId xmlns:p14="http://schemas.microsoft.com/office/powerpoint/2010/main" val="351007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a:t>As</a:t>
            </a:r>
            <a:r>
              <a:rPr lang="de-DE" b="0" baseline="0" dirty="0"/>
              <a:t> a second step comes the actual handling of the bulky waste which cannot be reused.</a:t>
            </a: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dirty="0"/>
              <a:t>For this the focus is on 4 material streams which are seen as most problematic (because it is not cost-effective to handle them at the current moment and there is a lack of final applications): PU foam, mixed hard plastics, mixed textiles and wood.</a:t>
            </a:r>
          </a:p>
          <a:p>
            <a:pPr marL="0" marR="0" indent="0" algn="l" defTabSz="914400" rtl="0" eaLnBrk="1" fontAlgn="auto" latinLnBrk="0" hangingPunct="1">
              <a:lnSpc>
                <a:spcPct val="100000"/>
              </a:lnSpc>
              <a:spcBef>
                <a:spcPts val="0"/>
              </a:spcBef>
              <a:spcAft>
                <a:spcPts val="0"/>
              </a:spcAft>
              <a:buClrTx/>
              <a:buSzTx/>
              <a:buFontTx/>
              <a:buNone/>
              <a:tabLst/>
              <a:defRPr/>
            </a:pPr>
            <a:endParaRPr lang="de-DE"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dirty="0"/>
              <a:t>Existing technological uses/ valorisation routes will be adapted to waste streams coming from bulky waste and demonstrators will be manufactured and validated in an operational environment. In the CAS of Valencia, two technologies (laminated cutting technology and Catalytic Hydro-gasification with Plasma) will be implemented to demonstrate their technical and economic feasibility </a:t>
            </a:r>
            <a:endParaRPr lang="es-ES" b="0" dirty="0"/>
          </a:p>
          <a:p>
            <a:endParaRPr lang="en-GB" dirty="0"/>
          </a:p>
        </p:txBody>
      </p:sp>
    </p:spTree>
    <p:extLst>
      <p:ext uri="{BB962C8B-B14F-4D97-AF65-F5344CB8AC3E}">
        <p14:creationId xmlns:p14="http://schemas.microsoft.com/office/powerpoint/2010/main" val="351007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imagen de diapositiva 1">
            <a:extLst>
              <a:ext uri="{FF2B5EF4-FFF2-40B4-BE49-F238E27FC236}">
                <a16:creationId xmlns:a16="http://schemas.microsoft.com/office/drawing/2014/main" id="{2106CFCB-854D-44AE-BE5F-504A71D71C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a:extLst>
              <a:ext uri="{FF2B5EF4-FFF2-40B4-BE49-F238E27FC236}">
                <a16:creationId xmlns:a16="http://schemas.microsoft.com/office/drawing/2014/main" id="{7332C04E-C5C0-4E16-89BA-7965A6CD9BA6}"/>
              </a:ext>
            </a:extLst>
          </p:cNvPr>
          <p:cNvSpPr>
            <a:spLocks noGrp="1"/>
          </p:cNvSpPr>
          <p:nvPr>
            <p:ph type="body" idx="1"/>
          </p:nvPr>
        </p:nvSpPr>
        <p:spPr/>
        <p:txBody>
          <a:bodyPr>
            <a:normAutofit/>
          </a:bodyPr>
          <a:lstStyle/>
          <a:p>
            <a:pPr eaLnBrk="1" fontAlgn="auto" hangingPunct="1">
              <a:spcBef>
                <a:spcPts val="0"/>
              </a:spcBef>
              <a:spcAft>
                <a:spcPts val="0"/>
              </a:spcAft>
              <a:defRPr/>
            </a:pPr>
            <a:endParaRPr lang="es-ES" dirty="0"/>
          </a:p>
        </p:txBody>
      </p:sp>
      <p:sp>
        <p:nvSpPr>
          <p:cNvPr id="53252" name="Marcador de número de diapositiva 3">
            <a:extLst>
              <a:ext uri="{FF2B5EF4-FFF2-40B4-BE49-F238E27FC236}">
                <a16:creationId xmlns:a16="http://schemas.microsoft.com/office/drawing/2014/main" id="{ED7E3F77-0D67-40A9-BFA8-4035CF4E34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8DDDDCC-9516-420A-A803-93022BE86FD3}" type="slidenum">
              <a:rPr lang="es-ES" altLang="es-ES" smtClean="0"/>
              <a:pPr fontAlgn="base">
                <a:spcBef>
                  <a:spcPct val="0"/>
                </a:spcBef>
                <a:spcAft>
                  <a:spcPct val="0"/>
                </a:spcAft>
              </a:pPr>
              <a:t>9</a:t>
            </a:fld>
            <a:endParaRPr lang="es-ES" altLang="es-ES"/>
          </a:p>
        </p:txBody>
      </p:sp>
    </p:spTree>
    <p:extLst>
      <p:ext uri="{BB962C8B-B14F-4D97-AF65-F5344CB8AC3E}">
        <p14:creationId xmlns:p14="http://schemas.microsoft.com/office/powerpoint/2010/main" val="466848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9592" y="2708920"/>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r>
              <a:rPr lang="en-US"/>
              <a:t>08/11/2016</a:t>
            </a:r>
            <a:endParaRPr lang="es-ES"/>
          </a:p>
        </p:txBody>
      </p:sp>
      <p:sp>
        <p:nvSpPr>
          <p:cNvPr id="5" name="Footer Placeholder 4"/>
          <p:cNvSpPr>
            <a:spLocks noGrp="1"/>
          </p:cNvSpPr>
          <p:nvPr>
            <p:ph type="ftr" sz="quarter" idx="11"/>
          </p:nvPr>
        </p:nvSpPr>
        <p:spPr/>
        <p:txBody>
          <a:bodyPr/>
          <a:lstStyle/>
          <a:p>
            <a:r>
              <a:rPr lang="en-GB">
                <a:latin typeface="Arial" pitchFamily="34" charset="0"/>
                <a:cs typeface="Arial" pitchFamily="34" charset="0"/>
              </a:rPr>
              <a:t>PPI4Waste Final Conference, 12 September 2017 - Brussels</a:t>
            </a:r>
            <a:endParaRPr lang="es-ES" dirty="0"/>
          </a:p>
        </p:txBody>
      </p:sp>
      <p:sp>
        <p:nvSpPr>
          <p:cNvPr id="6" name="Slide Number Placeholder 5"/>
          <p:cNvSpPr>
            <a:spLocks noGrp="1"/>
          </p:cNvSpPr>
          <p:nvPr>
            <p:ph type="sldNum" sz="quarter" idx="12"/>
          </p:nvPr>
        </p:nvSpPr>
        <p:spPr/>
        <p:txBody>
          <a:bodyPr/>
          <a:lstStyle/>
          <a:p>
            <a:fld id="{D08B38D1-0D29-4AE4-A336-D3E6F13D4D2A}" type="slidenum">
              <a:rPr lang="es-ES" smtClean="0"/>
              <a:pPr/>
              <a:t>‹#›</a:t>
            </a:fld>
            <a:endParaRPr lang="es-ES"/>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spTree>
    <p:extLst>
      <p:ext uri="{BB962C8B-B14F-4D97-AF65-F5344CB8AC3E}">
        <p14:creationId xmlns:p14="http://schemas.microsoft.com/office/powerpoint/2010/main" val="3146530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r>
              <a:rPr lang="en-US"/>
              <a:t>08/11/2016</a:t>
            </a:r>
            <a:endParaRPr lang="es-ES"/>
          </a:p>
        </p:txBody>
      </p:sp>
      <p:sp>
        <p:nvSpPr>
          <p:cNvPr id="6" name="Footer Placeholder 5"/>
          <p:cNvSpPr>
            <a:spLocks noGrp="1"/>
          </p:cNvSpPr>
          <p:nvPr>
            <p:ph type="ftr" sz="quarter" idx="11"/>
          </p:nvPr>
        </p:nvSpPr>
        <p:spPr/>
        <p:txBody>
          <a:bodyPr/>
          <a:lstStyle/>
          <a:p>
            <a:r>
              <a:rPr lang="en-GB">
                <a:latin typeface="Arial" pitchFamily="34" charset="0"/>
                <a:cs typeface="Arial" pitchFamily="34" charset="0"/>
              </a:rPr>
              <a:t>PPI4Waste Final Conference, 12 September 2017 - Brussels</a:t>
            </a:r>
            <a:endParaRPr lang="es-ES" dirty="0"/>
          </a:p>
        </p:txBody>
      </p:sp>
      <p:sp>
        <p:nvSpPr>
          <p:cNvPr id="7" name="Slide Number Placeholder 6"/>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274679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n-US"/>
              <a:t>08/11/2016</a:t>
            </a:r>
            <a:endParaRPr lang="es-ES"/>
          </a:p>
        </p:txBody>
      </p:sp>
      <p:sp>
        <p:nvSpPr>
          <p:cNvPr id="5" name="Footer Placeholder 4"/>
          <p:cNvSpPr>
            <a:spLocks noGrp="1"/>
          </p:cNvSpPr>
          <p:nvPr>
            <p:ph type="ftr" sz="quarter" idx="11"/>
          </p:nvPr>
        </p:nvSpPr>
        <p:spPr/>
        <p:txBody>
          <a:bodyPr/>
          <a:lstStyle/>
          <a:p>
            <a:r>
              <a:rPr lang="en-GB">
                <a:latin typeface="Arial" pitchFamily="34" charset="0"/>
                <a:cs typeface="Arial" pitchFamily="34" charset="0"/>
              </a:rPr>
              <a:t>PPI4Waste Final Conference, 12 September 2017 - Brussels</a:t>
            </a:r>
            <a:endParaRPr lang="es-ES" dirty="0"/>
          </a:p>
        </p:txBody>
      </p:sp>
      <p:sp>
        <p:nvSpPr>
          <p:cNvPr id="6" name="Slide Number Placeholder 5"/>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3027640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n-US"/>
              <a:t>08/11/2016</a:t>
            </a:r>
            <a:endParaRPr lang="es-ES"/>
          </a:p>
        </p:txBody>
      </p:sp>
      <p:sp>
        <p:nvSpPr>
          <p:cNvPr id="5" name="Footer Placeholder 4"/>
          <p:cNvSpPr>
            <a:spLocks noGrp="1"/>
          </p:cNvSpPr>
          <p:nvPr>
            <p:ph type="ftr" sz="quarter" idx="11"/>
          </p:nvPr>
        </p:nvSpPr>
        <p:spPr/>
        <p:txBody>
          <a:bodyPr/>
          <a:lstStyle/>
          <a:p>
            <a:r>
              <a:rPr lang="en-GB">
                <a:latin typeface="Arial" pitchFamily="34" charset="0"/>
                <a:cs typeface="Arial" pitchFamily="34" charset="0"/>
              </a:rPr>
              <a:t>PPI4Waste Final Conference, 12 September 2017 - Brussels</a:t>
            </a:r>
            <a:endParaRPr lang="es-ES" dirty="0"/>
          </a:p>
        </p:txBody>
      </p:sp>
      <p:sp>
        <p:nvSpPr>
          <p:cNvPr id="6" name="Slide Number Placeholder 5"/>
          <p:cNvSpPr>
            <a:spLocks noGrp="1"/>
          </p:cNvSpPr>
          <p:nvPr>
            <p:ph type="sldNum" sz="quarter" idx="12"/>
          </p:nvPr>
        </p:nvSpPr>
        <p:spPr/>
        <p:txBody>
          <a:bodyPr/>
          <a:lstStyle/>
          <a:p>
            <a:fld id="{D08B38D1-0D29-4AE4-A336-D3E6F13D4D2A}" type="slidenum">
              <a:rPr lang="es-ES" smtClean="0"/>
              <a:pPr/>
              <a:t>‹#›</a:t>
            </a:fld>
            <a:endParaRPr lang="es-ES"/>
          </a:p>
        </p:txBody>
      </p:sp>
    </p:spTree>
    <p:extLst>
      <p:ext uri="{BB962C8B-B14F-4D97-AF65-F5344CB8AC3E}">
        <p14:creationId xmlns:p14="http://schemas.microsoft.com/office/powerpoint/2010/main" val="2990008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08/11/2016</a:t>
            </a:r>
            <a:endParaRPr lang="es-ES"/>
          </a:p>
        </p:txBody>
      </p:sp>
      <p:sp>
        <p:nvSpPr>
          <p:cNvPr id="4" name="Footer Placeholder 3"/>
          <p:cNvSpPr>
            <a:spLocks noGrp="1"/>
          </p:cNvSpPr>
          <p:nvPr>
            <p:ph type="ftr" sz="quarter" idx="11"/>
          </p:nvPr>
        </p:nvSpPr>
        <p:spPr/>
        <p:txBody>
          <a:bodyPr/>
          <a:lstStyle/>
          <a:p>
            <a:r>
              <a:rPr lang="en-GB">
                <a:latin typeface="Arial" pitchFamily="34" charset="0"/>
                <a:cs typeface="Arial" pitchFamily="34" charset="0"/>
              </a:rPr>
              <a:t>PPI4Waste Final Conference, 12 September 2017 - Brussels</a:t>
            </a:r>
            <a:endParaRPr lang="es-ES" dirty="0"/>
          </a:p>
        </p:txBody>
      </p:sp>
      <p:sp>
        <p:nvSpPr>
          <p:cNvPr id="5" name="Slide Number Placeholder 4"/>
          <p:cNvSpPr>
            <a:spLocks noGrp="1"/>
          </p:cNvSpPr>
          <p:nvPr>
            <p:ph type="sldNum" sz="quarter" idx="12"/>
          </p:nvPr>
        </p:nvSpPr>
        <p:spPr/>
        <p:txBody>
          <a:bodyPr/>
          <a:lstStyle/>
          <a:p>
            <a:fld id="{D08B38D1-0D29-4AE4-A336-D3E6F13D4D2A}" type="slidenum">
              <a:rPr lang="es-ES" smtClean="0"/>
              <a:pPr/>
              <a:t>‹#›</a:t>
            </a:fld>
            <a:endParaRPr lang="es-ES"/>
          </a:p>
        </p:txBody>
      </p:sp>
      <p:pic>
        <p:nvPicPr>
          <p:cNvPr id="6" name="Imagen 8">
            <a:extLst>
              <a:ext uri="{FF2B5EF4-FFF2-40B4-BE49-F238E27FC236}">
                <a16:creationId xmlns:a16="http://schemas.microsoft.com/office/drawing/2014/main" id="{1D738F0B-3F76-4823-A461-14C950F23D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spTree>
    <p:extLst>
      <p:ext uri="{BB962C8B-B14F-4D97-AF65-F5344CB8AC3E}">
        <p14:creationId xmlns:p14="http://schemas.microsoft.com/office/powerpoint/2010/main" val="16975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
        <p:nvSpPr>
          <p:cNvPr id="3" name="Marcador de fecha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a:t>08/11/2016</a:t>
            </a:r>
            <a:endParaRPr lang="es-ES"/>
          </a:p>
        </p:txBody>
      </p:sp>
      <p:sp>
        <p:nvSpPr>
          <p:cNvPr id="4" name="Marcador de pie de página 3"/>
          <p:cNvSpPr>
            <a:spLocks noGrp="1"/>
          </p:cNvSpPr>
          <p:nvPr>
            <p:ph type="ftr" sz="quarter" idx="11"/>
          </p:nvPr>
        </p:nvSpPr>
        <p:spPr/>
        <p:txBody>
          <a:bodyPr/>
          <a:lstStyle/>
          <a:p>
            <a:r>
              <a:rPr lang="en-GB">
                <a:latin typeface="Arial" pitchFamily="34" charset="0"/>
                <a:cs typeface="Arial" pitchFamily="34" charset="0"/>
              </a:rPr>
              <a:t>PPI4Waste Final Conference, 12 September 2017 - Brussels</a:t>
            </a:r>
            <a:endParaRPr lang="es-ES" dirty="0"/>
          </a:p>
        </p:txBody>
      </p:sp>
      <p:sp>
        <p:nvSpPr>
          <p:cNvPr id="5" name="Marcador de número de diapositiva 4"/>
          <p:cNvSpPr>
            <a:spLocks noGrp="1"/>
          </p:cNvSpPr>
          <p:nvPr>
            <p:ph type="sldNum" sz="quarter" idx="12"/>
          </p:nvPr>
        </p:nvSpPr>
        <p:spPr/>
        <p:txBody>
          <a:bodyPr/>
          <a:lstStyle/>
          <a:p>
            <a:fld id="{D08B38D1-0D29-4AE4-A336-D3E6F13D4D2A}" type="slidenum">
              <a:rPr lang="es-ES" smtClean="0"/>
              <a:pPr/>
              <a:t>‹#›</a:t>
            </a:fld>
            <a:endParaRPr lang="es-ES"/>
          </a:p>
        </p:txBody>
      </p:sp>
      <p:pic>
        <p:nvPicPr>
          <p:cNvPr id="6" name="Imagen 8">
            <a:extLst>
              <a:ext uri="{FF2B5EF4-FFF2-40B4-BE49-F238E27FC236}">
                <a16:creationId xmlns:a16="http://schemas.microsoft.com/office/drawing/2014/main" id="{B174C352-D833-47CF-B3E6-783124B5D5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spTree>
    <p:extLst>
      <p:ext uri="{BB962C8B-B14F-4D97-AF65-F5344CB8AC3E}">
        <p14:creationId xmlns:p14="http://schemas.microsoft.com/office/powerpoint/2010/main" val="325846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lvl1pPr marL="268288" indent="-268288">
              <a:lnSpc>
                <a:spcPct val="100000"/>
              </a:lnSpc>
              <a:defRPr/>
            </a:lvl1pPr>
            <a:lvl2pPr marL="382588" indent="-182563">
              <a:defRPr/>
            </a:lvl2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r>
              <a:rPr lang="en-US"/>
              <a:t>08/11/2016</a:t>
            </a:r>
            <a:endParaRPr lang="es-ES"/>
          </a:p>
        </p:txBody>
      </p:sp>
      <p:sp>
        <p:nvSpPr>
          <p:cNvPr id="5" name="Footer Placeholder 4"/>
          <p:cNvSpPr>
            <a:spLocks noGrp="1"/>
          </p:cNvSpPr>
          <p:nvPr>
            <p:ph type="ftr" sz="quarter" idx="11"/>
          </p:nvPr>
        </p:nvSpPr>
        <p:spPr/>
        <p:txBody>
          <a:bodyPr/>
          <a:lstStyle>
            <a:lvl1pPr>
              <a:defRPr sz="900"/>
            </a:lvl1pPr>
          </a:lstStyle>
          <a:p>
            <a:r>
              <a:rPr lang="en-GB">
                <a:latin typeface="Arial" pitchFamily="34" charset="0"/>
                <a:cs typeface="Arial" pitchFamily="34" charset="0"/>
              </a:rPr>
              <a:t>PPI4Waste Final Conference, 12 September 2017 - Brussels</a:t>
            </a:r>
            <a:endParaRPr lang="es-ES" dirty="0"/>
          </a:p>
        </p:txBody>
      </p:sp>
      <p:sp>
        <p:nvSpPr>
          <p:cNvPr id="6" name="Slide Number Placeholder 5"/>
          <p:cNvSpPr>
            <a:spLocks noGrp="1"/>
          </p:cNvSpPr>
          <p:nvPr>
            <p:ph type="sldNum" sz="quarter" idx="12"/>
          </p:nvPr>
        </p:nvSpPr>
        <p:spPr/>
        <p:txBody>
          <a:bodyPr/>
          <a:lstStyle/>
          <a:p>
            <a:fld id="{D08B38D1-0D29-4AE4-A336-D3E6F13D4D2A}" type="slidenum">
              <a:rPr lang="es-ES" smtClean="0"/>
              <a:pPr/>
              <a:t>‹#›</a:t>
            </a:fld>
            <a:endParaRPr lang="es-ES"/>
          </a:p>
        </p:txBody>
      </p:sp>
      <p:pic>
        <p:nvPicPr>
          <p:cNvPr id="7" name="Imagen 8">
            <a:extLst>
              <a:ext uri="{FF2B5EF4-FFF2-40B4-BE49-F238E27FC236}">
                <a16:creationId xmlns:a16="http://schemas.microsoft.com/office/drawing/2014/main" id="{47A85CBF-1449-4718-AE8A-2F52CCC2D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spTree>
    <p:extLst>
      <p:ext uri="{BB962C8B-B14F-4D97-AF65-F5344CB8AC3E}">
        <p14:creationId xmlns:p14="http://schemas.microsoft.com/office/powerpoint/2010/main" val="35398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r>
              <a:rPr lang="en-US"/>
              <a:t>08/11/2016</a:t>
            </a:r>
            <a:endParaRPr lang="es-ES"/>
          </a:p>
        </p:txBody>
      </p:sp>
      <p:sp>
        <p:nvSpPr>
          <p:cNvPr id="5" name="Footer Placeholder 4"/>
          <p:cNvSpPr>
            <a:spLocks noGrp="1"/>
          </p:cNvSpPr>
          <p:nvPr>
            <p:ph type="ftr" sz="quarter" idx="11"/>
          </p:nvPr>
        </p:nvSpPr>
        <p:spPr/>
        <p:txBody>
          <a:bodyPr/>
          <a:lstStyle/>
          <a:p>
            <a:r>
              <a:rPr lang="en-GB">
                <a:latin typeface="Arial" pitchFamily="34" charset="0"/>
                <a:cs typeface="Arial" pitchFamily="34" charset="0"/>
              </a:rPr>
              <a:t>PPI4Waste Final Conference, 12 September 2017 - Brussels</a:t>
            </a:r>
            <a:endParaRPr lang="es-ES" dirty="0"/>
          </a:p>
        </p:txBody>
      </p:sp>
      <p:sp>
        <p:nvSpPr>
          <p:cNvPr id="6" name="Slide Number Placeholder 5"/>
          <p:cNvSpPr>
            <a:spLocks noGrp="1"/>
          </p:cNvSpPr>
          <p:nvPr>
            <p:ph type="sldNum" sz="quarter" idx="12"/>
          </p:nvPr>
        </p:nvSpPr>
        <p:spPr/>
        <p:txBody>
          <a:bodyPr/>
          <a:lstStyle/>
          <a:p>
            <a:fld id="{D08B38D1-0D29-4AE4-A336-D3E6F13D4D2A}" type="slidenum">
              <a:rPr lang="es-ES" smtClean="0"/>
              <a:pPr/>
              <a:t>‹#›</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n 8">
            <a:extLst>
              <a:ext uri="{FF2B5EF4-FFF2-40B4-BE49-F238E27FC236}">
                <a16:creationId xmlns:a16="http://schemas.microsoft.com/office/drawing/2014/main" id="{30DBA308-97BA-4798-8A92-745DFF4719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spTree>
    <p:extLst>
      <p:ext uri="{BB962C8B-B14F-4D97-AF65-F5344CB8AC3E}">
        <p14:creationId xmlns:p14="http://schemas.microsoft.com/office/powerpoint/2010/main" val="117905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r>
              <a:rPr lang="en-US"/>
              <a:t>08/11/2016</a:t>
            </a:r>
            <a:endParaRPr lang="es-ES"/>
          </a:p>
        </p:txBody>
      </p:sp>
      <p:sp>
        <p:nvSpPr>
          <p:cNvPr id="6" name="Footer Placeholder 5"/>
          <p:cNvSpPr>
            <a:spLocks noGrp="1"/>
          </p:cNvSpPr>
          <p:nvPr>
            <p:ph type="ftr" sz="quarter" idx="11"/>
          </p:nvPr>
        </p:nvSpPr>
        <p:spPr/>
        <p:txBody>
          <a:bodyPr/>
          <a:lstStyle>
            <a:lvl1pPr>
              <a:defRPr sz="900"/>
            </a:lvl1pPr>
          </a:lstStyle>
          <a:p>
            <a:r>
              <a:rPr lang="en-GB">
                <a:latin typeface="Arial" pitchFamily="34" charset="0"/>
                <a:cs typeface="Arial" pitchFamily="34" charset="0"/>
              </a:rPr>
              <a:t>PPI4Waste Final Conference, 12 September 2017 - Brussels</a:t>
            </a:r>
            <a:endParaRPr lang="es-ES" dirty="0"/>
          </a:p>
        </p:txBody>
      </p:sp>
      <p:sp>
        <p:nvSpPr>
          <p:cNvPr id="7" name="Slide Number Placeholder 6"/>
          <p:cNvSpPr>
            <a:spLocks noGrp="1"/>
          </p:cNvSpPr>
          <p:nvPr>
            <p:ph type="sldNum" sz="quarter" idx="12"/>
          </p:nvPr>
        </p:nvSpPr>
        <p:spPr/>
        <p:txBody>
          <a:bodyPr/>
          <a:lstStyle/>
          <a:p>
            <a:fld id="{D08B38D1-0D29-4AE4-A336-D3E6F13D4D2A}" type="slidenum">
              <a:rPr lang="es-ES" smtClean="0"/>
              <a:pPr/>
              <a:t>‹#›</a:t>
            </a:fld>
            <a:endParaRPr lang="es-ES"/>
          </a:p>
        </p:txBody>
      </p:sp>
      <p:pic>
        <p:nvPicPr>
          <p:cNvPr id="9" name="Imagen 8">
            <a:extLst>
              <a:ext uri="{FF2B5EF4-FFF2-40B4-BE49-F238E27FC236}">
                <a16:creationId xmlns:a16="http://schemas.microsoft.com/office/drawing/2014/main" id="{69DFCCAF-96BA-405E-991F-89972D1BC4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spTree>
    <p:extLst>
      <p:ext uri="{BB962C8B-B14F-4D97-AF65-F5344CB8AC3E}">
        <p14:creationId xmlns:p14="http://schemas.microsoft.com/office/powerpoint/2010/main" val="148104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296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63440" y="2582334"/>
            <a:ext cx="370332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r>
              <a:rPr lang="en-US"/>
              <a:t>08/11/2016</a:t>
            </a:r>
            <a:endParaRPr lang="es-ES"/>
          </a:p>
        </p:txBody>
      </p:sp>
      <p:sp>
        <p:nvSpPr>
          <p:cNvPr id="8" name="Footer Placeholder 7"/>
          <p:cNvSpPr>
            <a:spLocks noGrp="1"/>
          </p:cNvSpPr>
          <p:nvPr>
            <p:ph type="ftr" sz="quarter" idx="11"/>
          </p:nvPr>
        </p:nvSpPr>
        <p:spPr/>
        <p:txBody>
          <a:bodyPr/>
          <a:lstStyle>
            <a:lvl1pPr>
              <a:defRPr sz="900"/>
            </a:lvl1pPr>
          </a:lstStyle>
          <a:p>
            <a:r>
              <a:rPr lang="en-GB">
                <a:latin typeface="Arial" pitchFamily="34" charset="0"/>
                <a:cs typeface="Arial" pitchFamily="34" charset="0"/>
              </a:rPr>
              <a:t>PPI4Waste Final Conference, 12 September 2017 - Brussels</a:t>
            </a:r>
            <a:endParaRPr lang="es-ES" dirty="0"/>
          </a:p>
        </p:txBody>
      </p:sp>
      <p:sp>
        <p:nvSpPr>
          <p:cNvPr id="9" name="Slide Number Placeholder 8"/>
          <p:cNvSpPr>
            <a:spLocks noGrp="1"/>
          </p:cNvSpPr>
          <p:nvPr>
            <p:ph type="sldNum" sz="quarter" idx="12"/>
          </p:nvPr>
        </p:nvSpPr>
        <p:spPr/>
        <p:txBody>
          <a:bodyPr/>
          <a:lstStyle/>
          <a:p>
            <a:fld id="{D08B38D1-0D29-4AE4-A336-D3E6F13D4D2A}" type="slidenum">
              <a:rPr lang="es-ES" smtClean="0"/>
              <a:pPr/>
              <a:t>‹#›</a:t>
            </a:fld>
            <a:endParaRPr lang="es-ES"/>
          </a:p>
        </p:txBody>
      </p:sp>
      <p:pic>
        <p:nvPicPr>
          <p:cNvPr id="11" name="Imagen 8">
            <a:extLst>
              <a:ext uri="{FF2B5EF4-FFF2-40B4-BE49-F238E27FC236}">
                <a16:creationId xmlns:a16="http://schemas.microsoft.com/office/drawing/2014/main" id="{33BC87BE-F2BC-40E2-8AD4-3072E8CB1A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spTree>
    <p:extLst>
      <p:ext uri="{BB962C8B-B14F-4D97-AF65-F5344CB8AC3E}">
        <p14:creationId xmlns:p14="http://schemas.microsoft.com/office/powerpoint/2010/main" val="237225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r>
              <a:rPr lang="en-US"/>
              <a:t>08/11/2016</a:t>
            </a:r>
            <a:endParaRPr lang="es-ES"/>
          </a:p>
        </p:txBody>
      </p:sp>
      <p:sp>
        <p:nvSpPr>
          <p:cNvPr id="4" name="Footer Placeholder 3"/>
          <p:cNvSpPr>
            <a:spLocks noGrp="1"/>
          </p:cNvSpPr>
          <p:nvPr>
            <p:ph type="ftr" sz="quarter" idx="11"/>
          </p:nvPr>
        </p:nvSpPr>
        <p:spPr/>
        <p:txBody>
          <a:bodyPr/>
          <a:lstStyle>
            <a:lvl1pPr>
              <a:defRPr sz="900"/>
            </a:lvl1pPr>
          </a:lstStyle>
          <a:p>
            <a:r>
              <a:rPr lang="en-GB">
                <a:latin typeface="Arial" pitchFamily="34" charset="0"/>
                <a:cs typeface="Arial" pitchFamily="34" charset="0"/>
              </a:rPr>
              <a:t>PPI4Waste Final Conference, 12 September 2017 - Brussels</a:t>
            </a:r>
            <a:endParaRPr lang="es-ES" dirty="0"/>
          </a:p>
        </p:txBody>
      </p:sp>
      <p:sp>
        <p:nvSpPr>
          <p:cNvPr id="5" name="Slide Number Placeholder 4"/>
          <p:cNvSpPr>
            <a:spLocks noGrp="1"/>
          </p:cNvSpPr>
          <p:nvPr>
            <p:ph type="sldNum" sz="quarter" idx="12"/>
          </p:nvPr>
        </p:nvSpPr>
        <p:spPr/>
        <p:txBody>
          <a:bodyPr/>
          <a:lstStyle/>
          <a:p>
            <a:fld id="{D08B38D1-0D29-4AE4-A336-D3E6F13D4D2A}" type="slidenum">
              <a:rPr lang="es-ES" smtClean="0"/>
              <a:pPr/>
              <a:t>‹#›</a:t>
            </a:fld>
            <a:endParaRPr lang="es-ES"/>
          </a:p>
        </p:txBody>
      </p:sp>
      <p:pic>
        <p:nvPicPr>
          <p:cNvPr id="6" name="Imagen 8">
            <a:extLst>
              <a:ext uri="{FF2B5EF4-FFF2-40B4-BE49-F238E27FC236}">
                <a16:creationId xmlns:a16="http://schemas.microsoft.com/office/drawing/2014/main" id="{93D3BEAE-E9DF-4B67-9CA8-C8B8CC2CB7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spTree>
    <p:extLst>
      <p:ext uri="{BB962C8B-B14F-4D97-AF65-F5344CB8AC3E}">
        <p14:creationId xmlns:p14="http://schemas.microsoft.com/office/powerpoint/2010/main" val="1211205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08/11/2016</a:t>
            </a:r>
            <a:endParaRPr lang="es-ES"/>
          </a:p>
        </p:txBody>
      </p:sp>
      <p:sp>
        <p:nvSpPr>
          <p:cNvPr id="8" name="Footer Placeholder 7"/>
          <p:cNvSpPr>
            <a:spLocks noGrp="1"/>
          </p:cNvSpPr>
          <p:nvPr>
            <p:ph type="ftr" sz="quarter" idx="11"/>
          </p:nvPr>
        </p:nvSpPr>
        <p:spPr/>
        <p:txBody>
          <a:bodyPr/>
          <a:lstStyle>
            <a:lvl1pPr>
              <a:defRPr sz="900">
                <a:solidFill>
                  <a:srgbClr val="FFFFFF"/>
                </a:solidFill>
              </a:defRPr>
            </a:lvl1pPr>
          </a:lstStyle>
          <a:p>
            <a:r>
              <a:rPr lang="en-GB">
                <a:latin typeface="Arial" pitchFamily="34" charset="0"/>
                <a:cs typeface="Arial" pitchFamily="34" charset="0"/>
              </a:rPr>
              <a:t>PPI4Waste Final Conference, 12 September 2017 - Brussels</a:t>
            </a:r>
            <a:endParaRPr lang="es-ES" dirty="0"/>
          </a:p>
        </p:txBody>
      </p:sp>
      <p:sp>
        <p:nvSpPr>
          <p:cNvPr id="9" name="Slide Number Placeholder 8"/>
          <p:cNvSpPr>
            <a:spLocks noGrp="1"/>
          </p:cNvSpPr>
          <p:nvPr>
            <p:ph type="sldNum" sz="quarter" idx="12"/>
          </p:nvPr>
        </p:nvSpPr>
        <p:spPr/>
        <p:txBody>
          <a:bodyPr/>
          <a:lstStyle/>
          <a:p>
            <a:fld id="{D08B38D1-0D29-4AE4-A336-D3E6F13D4D2A}" type="slidenum">
              <a:rPr lang="es-ES" smtClean="0"/>
              <a:pPr/>
              <a:t>‹#›</a:t>
            </a:fld>
            <a:endParaRPr lang="es-ES"/>
          </a:p>
        </p:txBody>
      </p:sp>
      <p:pic>
        <p:nvPicPr>
          <p:cNvPr id="10" name="Imagen 8">
            <a:extLst>
              <a:ext uri="{FF2B5EF4-FFF2-40B4-BE49-F238E27FC236}">
                <a16:creationId xmlns:a16="http://schemas.microsoft.com/office/drawing/2014/main" id="{CC8FB758-2D9C-4C7D-B6A4-95568A5316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spTree>
    <p:extLst>
      <p:ext uri="{BB962C8B-B14F-4D97-AF65-F5344CB8AC3E}">
        <p14:creationId xmlns:p14="http://schemas.microsoft.com/office/powerpoint/2010/main" val="2297755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a:t>08/11/2016</a:t>
            </a:r>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sz="900">
                <a:solidFill>
                  <a:schemeClr val="tx2"/>
                </a:solidFill>
              </a:defRPr>
            </a:lvl1pPr>
          </a:lstStyle>
          <a:p>
            <a:r>
              <a:rPr lang="en-GB">
                <a:latin typeface="Arial" pitchFamily="34" charset="0"/>
                <a:cs typeface="Arial" pitchFamily="34" charset="0"/>
              </a:rPr>
              <a:t>PPI4Waste Final Conference, 12 September 2017 - Brussels</a:t>
            </a:r>
            <a:endParaRPr lang="es-E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8B38D1-0D29-4AE4-A336-D3E6F13D4D2A}" type="slidenum">
              <a:rPr lang="es-ES" smtClean="0"/>
              <a:pPr/>
              <a:t>‹#›</a:t>
            </a:fld>
            <a:endParaRPr lang="es-ES"/>
          </a:p>
        </p:txBody>
      </p:sp>
      <p:pic>
        <p:nvPicPr>
          <p:cNvPr id="10" name="Imagen 8">
            <a:extLst>
              <a:ext uri="{FF2B5EF4-FFF2-40B4-BE49-F238E27FC236}">
                <a16:creationId xmlns:a16="http://schemas.microsoft.com/office/drawing/2014/main" id="{BA1D22F5-0E89-45D1-87BC-186E89AEA8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5935" y="15077"/>
            <a:ext cx="1835696" cy="1236237"/>
          </a:xfrm>
          <a:prstGeom prst="rect">
            <a:avLst/>
          </a:prstGeom>
        </p:spPr>
      </p:pic>
    </p:spTree>
    <p:extLst>
      <p:ext uri="{BB962C8B-B14F-4D97-AF65-F5344CB8AC3E}">
        <p14:creationId xmlns:p14="http://schemas.microsoft.com/office/powerpoint/2010/main" val="166278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7584" y="116632"/>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 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US"/>
              <a:t>08/11/2016</a:t>
            </a:r>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latin typeface="Arial" pitchFamily="34" charset="0"/>
                <a:cs typeface="Arial" pitchFamily="34" charset="0"/>
              </a:rPr>
              <a:t>PPI4Waste Final Conference, 12 September 2017 - Brussels</a:t>
            </a:r>
            <a:endParaRPr lang="es-E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08B38D1-0D29-4AE4-A336-D3E6F13D4D2A}" type="slidenum">
              <a:rPr lang="es-ES" smtClean="0"/>
              <a:pPr/>
              <a:t>‹#›</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052374"/>
      </p:ext>
    </p:extLst>
  </p:cSld>
  <p:clrMap bg1="lt1" tx1="dk1" bg2="lt2" tx2="dk2" accent1="accent1" accent2="accent2" accent3="accent3" accent4="accent4" accent5="accent5" accent6="accent6" hlink="hlink" folHlink="folHlink"/>
  <p:sldLayoutIdLst>
    <p:sldLayoutId id="2147483791" r:id="rId1"/>
    <p:sldLayoutId id="2147483874"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75" r:id="rId13"/>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ourier New" panose="02070309020205020404" pitchFamily="49" charset="0"/>
        <a:buChar char="o"/>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D08B38D1-0D29-4AE4-A336-D3E6F13D4D2A}" type="slidenum">
              <a:rPr lang="es-ES" smtClean="0"/>
              <a:pPr/>
              <a:t>1</a:t>
            </a:fld>
            <a:endParaRPr lang="es-ES"/>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26322"/>
            <a:ext cx="1080120" cy="717031"/>
          </a:xfrm>
          <a:prstGeom prst="rect">
            <a:avLst/>
          </a:prstGeom>
        </p:spPr>
      </p:pic>
      <p:sp>
        <p:nvSpPr>
          <p:cNvPr id="11" name="1 Título"/>
          <p:cNvSpPr txBox="1">
            <a:spLocks/>
          </p:cNvSpPr>
          <p:nvPr/>
        </p:nvSpPr>
        <p:spPr>
          <a:xfrm>
            <a:off x="1043608" y="2132856"/>
            <a:ext cx="7200800" cy="2160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600" b="1" i="1" dirty="0">
              <a:solidFill>
                <a:srgbClr val="0066FF"/>
              </a:solidFill>
              <a:latin typeface="+mn-lt"/>
              <a:ea typeface="+mn-ea"/>
              <a:cs typeface="+mn-cs"/>
            </a:endParaRPr>
          </a:p>
          <a:p>
            <a:endParaRPr lang="es-ES" sz="2600" b="1" i="1" dirty="0">
              <a:solidFill>
                <a:srgbClr val="0066FF"/>
              </a:solidFill>
              <a:latin typeface="+mn-lt"/>
              <a:ea typeface="+mn-ea"/>
              <a:cs typeface="+mn-cs"/>
            </a:endParaRPr>
          </a:p>
          <a:p>
            <a:r>
              <a:rPr lang="es-ES" sz="2600" b="1" i="1" dirty="0">
                <a:solidFill>
                  <a:srgbClr val="0066FF"/>
                </a:solidFill>
                <a:latin typeface="+mn-lt"/>
                <a:ea typeface="+mn-ea"/>
                <a:cs typeface="+mn-cs"/>
              </a:rPr>
              <a:t>New </a:t>
            </a:r>
            <a:r>
              <a:rPr lang="es-ES" sz="2600" b="1" i="1" dirty="0" err="1">
                <a:solidFill>
                  <a:srgbClr val="0066FF"/>
                </a:solidFill>
                <a:latin typeface="+mn-lt"/>
                <a:ea typeface="+mn-ea"/>
                <a:cs typeface="+mn-cs"/>
              </a:rPr>
              <a:t>approaches</a:t>
            </a:r>
            <a:r>
              <a:rPr lang="es-ES" sz="2600" b="1" i="1" dirty="0">
                <a:solidFill>
                  <a:srgbClr val="0066FF"/>
                </a:solidFill>
                <a:latin typeface="+mn-lt"/>
                <a:ea typeface="+mn-ea"/>
                <a:cs typeface="+mn-cs"/>
              </a:rPr>
              <a:t> </a:t>
            </a:r>
            <a:r>
              <a:rPr lang="es-ES" sz="2600" b="1" i="1" dirty="0" err="1">
                <a:solidFill>
                  <a:srgbClr val="0066FF"/>
                </a:solidFill>
                <a:latin typeface="+mn-lt"/>
                <a:ea typeface="+mn-ea"/>
                <a:cs typeface="+mn-cs"/>
              </a:rPr>
              <a:t>for</a:t>
            </a:r>
            <a:r>
              <a:rPr lang="es-ES" sz="2600" b="1" i="1" dirty="0">
                <a:solidFill>
                  <a:srgbClr val="0066FF"/>
                </a:solidFill>
                <a:latin typeface="+mn-lt"/>
                <a:ea typeface="+mn-ea"/>
                <a:cs typeface="+mn-cs"/>
              </a:rPr>
              <a:t> </a:t>
            </a:r>
            <a:r>
              <a:rPr lang="es-ES" sz="2600" b="1" i="1" dirty="0" err="1">
                <a:solidFill>
                  <a:srgbClr val="0066FF"/>
                </a:solidFill>
                <a:latin typeface="+mn-lt"/>
                <a:ea typeface="+mn-ea"/>
                <a:cs typeface="+mn-cs"/>
              </a:rPr>
              <a:t>the</a:t>
            </a:r>
            <a:r>
              <a:rPr lang="es-ES" sz="2600" b="1" i="1" dirty="0">
                <a:solidFill>
                  <a:srgbClr val="0066FF"/>
                </a:solidFill>
                <a:latin typeface="+mn-lt"/>
                <a:ea typeface="+mn-ea"/>
                <a:cs typeface="+mn-cs"/>
              </a:rPr>
              <a:t> </a:t>
            </a:r>
            <a:r>
              <a:rPr lang="es-ES" sz="2600" b="1" i="1" dirty="0" err="1">
                <a:solidFill>
                  <a:srgbClr val="0066FF"/>
                </a:solidFill>
                <a:latin typeface="+mn-lt"/>
                <a:ea typeface="+mn-ea"/>
                <a:cs typeface="+mn-cs"/>
              </a:rPr>
              <a:t>valorisation</a:t>
            </a:r>
            <a:r>
              <a:rPr lang="es-ES" sz="2600" b="1" i="1" dirty="0">
                <a:solidFill>
                  <a:srgbClr val="0066FF"/>
                </a:solidFill>
                <a:latin typeface="+mn-lt"/>
                <a:ea typeface="+mn-ea"/>
                <a:cs typeface="+mn-cs"/>
              </a:rPr>
              <a:t> of URBAN </a:t>
            </a:r>
            <a:r>
              <a:rPr lang="es-ES" sz="2600" b="1" i="1" dirty="0" err="1">
                <a:solidFill>
                  <a:srgbClr val="0066FF"/>
                </a:solidFill>
                <a:latin typeface="+mn-lt"/>
                <a:ea typeface="+mn-ea"/>
                <a:cs typeface="+mn-cs"/>
              </a:rPr>
              <a:t>bulky</a:t>
            </a:r>
            <a:r>
              <a:rPr lang="es-ES" sz="2600" b="1" i="1" dirty="0">
                <a:solidFill>
                  <a:srgbClr val="0066FF"/>
                </a:solidFill>
                <a:latin typeface="+mn-lt"/>
                <a:ea typeface="+mn-ea"/>
                <a:cs typeface="+mn-cs"/>
              </a:rPr>
              <a:t> </a:t>
            </a:r>
            <a:r>
              <a:rPr lang="es-ES" sz="2600" b="1" i="1" dirty="0" err="1">
                <a:solidFill>
                  <a:srgbClr val="0066FF"/>
                </a:solidFill>
                <a:latin typeface="+mn-lt"/>
                <a:ea typeface="+mn-ea"/>
                <a:cs typeface="+mn-cs"/>
              </a:rPr>
              <a:t>waste</a:t>
            </a:r>
            <a:r>
              <a:rPr lang="es-ES" sz="2600" b="1" i="1" dirty="0">
                <a:solidFill>
                  <a:srgbClr val="0066FF"/>
                </a:solidFill>
                <a:latin typeface="+mn-lt"/>
                <a:ea typeface="+mn-ea"/>
                <a:cs typeface="+mn-cs"/>
              </a:rPr>
              <a:t> </a:t>
            </a:r>
            <a:r>
              <a:rPr lang="es-ES" sz="2600" b="1" i="1" dirty="0" err="1">
                <a:solidFill>
                  <a:srgbClr val="0066FF"/>
                </a:solidFill>
                <a:latin typeface="+mn-lt"/>
                <a:ea typeface="+mn-ea"/>
                <a:cs typeface="+mn-cs"/>
              </a:rPr>
              <a:t>into</a:t>
            </a:r>
            <a:r>
              <a:rPr lang="es-ES" sz="2600" b="1" i="1" dirty="0">
                <a:solidFill>
                  <a:srgbClr val="0066FF"/>
                </a:solidFill>
                <a:latin typeface="+mn-lt"/>
                <a:ea typeface="+mn-ea"/>
                <a:cs typeface="+mn-cs"/>
              </a:rPr>
              <a:t> </a:t>
            </a:r>
            <a:r>
              <a:rPr lang="es-ES" sz="2600" b="1" i="1" dirty="0" err="1">
                <a:solidFill>
                  <a:srgbClr val="0066FF"/>
                </a:solidFill>
                <a:latin typeface="+mn-lt"/>
                <a:ea typeface="+mn-ea"/>
                <a:cs typeface="+mn-cs"/>
              </a:rPr>
              <a:t>high</a:t>
            </a:r>
            <a:r>
              <a:rPr lang="es-ES" sz="2600" b="1" i="1" dirty="0">
                <a:solidFill>
                  <a:srgbClr val="0066FF"/>
                </a:solidFill>
                <a:latin typeface="+mn-lt"/>
                <a:ea typeface="+mn-ea"/>
                <a:cs typeface="+mn-cs"/>
              </a:rPr>
              <a:t> </a:t>
            </a:r>
            <a:r>
              <a:rPr lang="es-ES" sz="2600" b="1" i="1" dirty="0" err="1">
                <a:solidFill>
                  <a:srgbClr val="0066FF"/>
                </a:solidFill>
                <a:latin typeface="+mn-lt"/>
                <a:ea typeface="+mn-ea"/>
                <a:cs typeface="+mn-cs"/>
              </a:rPr>
              <a:t>added</a:t>
            </a:r>
            <a:r>
              <a:rPr lang="es-ES" sz="2600" b="1" i="1" dirty="0">
                <a:solidFill>
                  <a:srgbClr val="0066FF"/>
                </a:solidFill>
                <a:latin typeface="+mn-lt"/>
                <a:ea typeface="+mn-ea"/>
                <a:cs typeface="+mn-cs"/>
              </a:rPr>
              <a:t> </a:t>
            </a:r>
            <a:r>
              <a:rPr lang="es-ES" sz="2600" b="1" i="1" dirty="0" err="1">
                <a:solidFill>
                  <a:srgbClr val="0066FF"/>
                </a:solidFill>
                <a:latin typeface="+mn-lt"/>
                <a:ea typeface="+mn-ea"/>
                <a:cs typeface="+mn-cs"/>
              </a:rPr>
              <a:t>value</a:t>
            </a:r>
            <a:r>
              <a:rPr lang="es-ES" sz="2600" b="1" i="1" dirty="0">
                <a:solidFill>
                  <a:srgbClr val="0066FF"/>
                </a:solidFill>
                <a:latin typeface="+mn-lt"/>
                <a:ea typeface="+mn-ea"/>
                <a:cs typeface="+mn-cs"/>
              </a:rPr>
              <a:t> </a:t>
            </a:r>
            <a:r>
              <a:rPr lang="es-ES" sz="2600" b="1" i="1" dirty="0" err="1">
                <a:solidFill>
                  <a:srgbClr val="0066FF"/>
                </a:solidFill>
                <a:latin typeface="+mn-lt"/>
                <a:ea typeface="+mn-ea"/>
                <a:cs typeface="+mn-cs"/>
              </a:rPr>
              <a:t>RECycled</a:t>
            </a:r>
            <a:r>
              <a:rPr lang="es-ES" sz="2600" b="1" i="1" dirty="0">
                <a:solidFill>
                  <a:srgbClr val="0066FF"/>
                </a:solidFill>
                <a:latin typeface="+mn-lt"/>
                <a:ea typeface="+mn-ea"/>
                <a:cs typeface="+mn-cs"/>
              </a:rPr>
              <a:t> </a:t>
            </a:r>
            <a:r>
              <a:rPr lang="es-ES" sz="2600" b="1" i="1" dirty="0" err="1">
                <a:solidFill>
                  <a:srgbClr val="0066FF"/>
                </a:solidFill>
                <a:latin typeface="+mn-lt"/>
                <a:ea typeface="+mn-ea"/>
                <a:cs typeface="+mn-cs"/>
              </a:rPr>
              <a:t>products</a:t>
            </a:r>
            <a:r>
              <a:rPr lang="es-ES" sz="2600" b="1" i="1" dirty="0">
                <a:solidFill>
                  <a:srgbClr val="0066FF"/>
                </a:solidFill>
                <a:latin typeface="+mn-lt"/>
                <a:ea typeface="+mn-ea"/>
                <a:cs typeface="+mn-cs"/>
              </a:rPr>
              <a:t> </a:t>
            </a:r>
          </a:p>
          <a:p>
            <a:endParaRPr lang="es-ES" sz="2600" b="1" dirty="0">
              <a:solidFill>
                <a:srgbClr val="0066FF"/>
              </a:solidFill>
              <a:latin typeface="+mn-lt"/>
              <a:ea typeface="+mn-ea"/>
              <a:cs typeface="+mn-cs"/>
            </a:endParaRPr>
          </a:p>
          <a:p>
            <a:endParaRPr lang="es-ES" sz="2600" b="1" dirty="0">
              <a:solidFill>
                <a:srgbClr val="0066FF"/>
              </a:solidFill>
              <a:latin typeface="+mn-lt"/>
              <a:ea typeface="+mn-ea"/>
              <a:cs typeface="+mn-cs"/>
            </a:endParaRPr>
          </a:p>
          <a:p>
            <a:r>
              <a:rPr lang="es-ES" sz="4000" b="1" dirty="0">
                <a:solidFill>
                  <a:srgbClr val="0066FF"/>
                </a:solidFill>
                <a:latin typeface="+mn-lt"/>
                <a:ea typeface="+mn-ea"/>
                <a:cs typeface="+mn-cs"/>
              </a:rPr>
              <a:t>URBANREC</a:t>
            </a:r>
          </a:p>
          <a:p>
            <a:r>
              <a:rPr lang="es-ES" sz="3600" b="1" dirty="0">
                <a:solidFill>
                  <a:srgbClr val="0066FF"/>
                </a:solidFill>
                <a:latin typeface="+mn-lt"/>
                <a:ea typeface="+mn-ea"/>
                <a:cs typeface="+mn-cs"/>
              </a:rPr>
              <a:t>Project </a:t>
            </a:r>
            <a:r>
              <a:rPr lang="es-ES" sz="3600" b="1" dirty="0" err="1">
                <a:solidFill>
                  <a:srgbClr val="0066FF"/>
                </a:solidFill>
                <a:latin typeface="+mn-lt"/>
                <a:ea typeface="+mn-ea"/>
                <a:cs typeface="+mn-cs"/>
              </a:rPr>
              <a:t>on</a:t>
            </a:r>
            <a:r>
              <a:rPr lang="es-ES" sz="3600" b="1" dirty="0">
                <a:solidFill>
                  <a:srgbClr val="0066FF"/>
                </a:solidFill>
                <a:latin typeface="+mn-lt"/>
                <a:ea typeface="+mn-ea"/>
                <a:cs typeface="+mn-cs"/>
              </a:rPr>
              <a:t> Urban </a:t>
            </a:r>
            <a:r>
              <a:rPr lang="es-ES" sz="3600" b="1" dirty="0" err="1">
                <a:solidFill>
                  <a:srgbClr val="0066FF"/>
                </a:solidFill>
                <a:latin typeface="+mn-lt"/>
                <a:ea typeface="+mn-ea"/>
                <a:cs typeface="+mn-cs"/>
              </a:rPr>
              <a:t>bulky</a:t>
            </a:r>
            <a:r>
              <a:rPr lang="es-ES" sz="3600" b="1" dirty="0">
                <a:solidFill>
                  <a:srgbClr val="0066FF"/>
                </a:solidFill>
                <a:latin typeface="+mn-lt"/>
                <a:ea typeface="+mn-ea"/>
                <a:cs typeface="+mn-cs"/>
              </a:rPr>
              <a:t> </a:t>
            </a:r>
            <a:r>
              <a:rPr lang="es-ES" sz="3600" b="1" dirty="0" err="1">
                <a:solidFill>
                  <a:srgbClr val="0066FF"/>
                </a:solidFill>
                <a:latin typeface="+mn-lt"/>
                <a:ea typeface="+mn-ea"/>
                <a:cs typeface="+mn-cs"/>
              </a:rPr>
              <a:t>waste</a:t>
            </a:r>
            <a:endParaRPr lang="es-ES" sz="3600" b="1" dirty="0">
              <a:solidFill>
                <a:srgbClr val="0066FF"/>
              </a:solidFill>
              <a:latin typeface="+mn-lt"/>
              <a:ea typeface="+mn-ea"/>
              <a:cs typeface="+mn-cs"/>
            </a:endParaRPr>
          </a:p>
          <a:p>
            <a:r>
              <a:rPr lang="es-ES" sz="2000" b="1" dirty="0">
                <a:solidFill>
                  <a:srgbClr val="0066FF"/>
                </a:solidFill>
                <a:latin typeface="+mn-lt"/>
                <a:ea typeface="+mn-ea"/>
                <a:cs typeface="+mn-cs"/>
              </a:rPr>
              <a:t>11 </a:t>
            </a:r>
            <a:r>
              <a:rPr lang="es-ES" sz="2000" b="1" dirty="0" err="1">
                <a:solidFill>
                  <a:srgbClr val="0066FF"/>
                </a:solidFill>
                <a:latin typeface="+mn-lt"/>
                <a:ea typeface="+mn-ea"/>
                <a:cs typeface="+mn-cs"/>
              </a:rPr>
              <a:t>September</a:t>
            </a:r>
            <a:r>
              <a:rPr lang="es-ES" sz="2000" b="1" dirty="0">
                <a:solidFill>
                  <a:srgbClr val="0066FF"/>
                </a:solidFill>
                <a:latin typeface="+mn-lt"/>
                <a:ea typeface="+mn-ea"/>
                <a:cs typeface="+mn-cs"/>
              </a:rPr>
              <a:t> 2017</a:t>
            </a:r>
          </a:p>
          <a:p>
            <a:r>
              <a:rPr lang="es-ES" sz="2000" b="1" dirty="0" err="1">
                <a:solidFill>
                  <a:srgbClr val="0066FF"/>
                </a:solidFill>
                <a:latin typeface="+mn-lt"/>
                <a:ea typeface="+mn-ea"/>
                <a:cs typeface="+mn-cs"/>
              </a:rPr>
              <a:t>Brussels</a:t>
            </a:r>
            <a:r>
              <a:rPr lang="es-ES" sz="2000" b="1" dirty="0">
                <a:solidFill>
                  <a:srgbClr val="0066FF"/>
                </a:solidFill>
                <a:latin typeface="+mn-lt"/>
                <a:ea typeface="+mn-ea"/>
                <a:cs typeface="+mn-cs"/>
              </a:rPr>
              <a:t> – PPI4Waste final </a:t>
            </a:r>
            <a:r>
              <a:rPr lang="es-ES" sz="2000" b="1" dirty="0" err="1">
                <a:solidFill>
                  <a:srgbClr val="0066FF"/>
                </a:solidFill>
                <a:latin typeface="+mn-lt"/>
                <a:ea typeface="+mn-ea"/>
                <a:cs typeface="+mn-cs"/>
              </a:rPr>
              <a:t>conference</a:t>
            </a:r>
            <a:endParaRPr lang="es-ES" sz="2000" b="1" dirty="0">
              <a:solidFill>
                <a:srgbClr val="0066FF"/>
              </a:solidFill>
              <a:latin typeface="+mn-lt"/>
              <a:ea typeface="+mn-ea"/>
              <a:cs typeface="+mn-cs"/>
            </a:endParaRPr>
          </a:p>
          <a:p>
            <a:endParaRPr lang="es-ES" sz="2000" b="1" dirty="0">
              <a:solidFill>
                <a:srgbClr val="0066FF"/>
              </a:solidFill>
              <a:latin typeface="+mn-lt"/>
              <a:ea typeface="+mn-ea"/>
              <a:cs typeface="+mn-cs"/>
            </a:endParaRPr>
          </a:p>
        </p:txBody>
      </p:sp>
      <p:sp>
        <p:nvSpPr>
          <p:cNvPr id="4" name="Marcador de pie de página 3"/>
          <p:cNvSpPr>
            <a:spLocks noGrp="1"/>
          </p:cNvSpPr>
          <p:nvPr>
            <p:ph type="ftr" sz="quarter" idx="11"/>
          </p:nvPr>
        </p:nvSpPr>
        <p:spPr/>
        <p:txBody>
          <a:bodyPr/>
          <a:lstStyle/>
          <a:p>
            <a:r>
              <a:rPr lang="en-GB"/>
              <a:t>Title of event to adapt, date - location</a:t>
            </a:r>
            <a:endParaRPr lang="es-ES" dirty="0"/>
          </a:p>
        </p:txBody>
      </p:sp>
    </p:spTree>
    <p:extLst>
      <p:ext uri="{BB962C8B-B14F-4D97-AF65-F5344CB8AC3E}">
        <p14:creationId xmlns:p14="http://schemas.microsoft.com/office/powerpoint/2010/main" val="1595624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99592" y="2708920"/>
            <a:ext cx="7543800" cy="1584176"/>
          </a:xfrm>
        </p:spPr>
        <p:txBody>
          <a:bodyPr>
            <a:normAutofit fontScale="90000"/>
          </a:bodyPr>
          <a:lstStyle/>
          <a:p>
            <a:r>
              <a:rPr lang="en-GB">
                <a:solidFill>
                  <a:schemeClr val="accent1">
                    <a:lumMod val="75000"/>
                  </a:schemeClr>
                </a:solidFill>
              </a:rPr>
              <a:t>Thank you for your attention !</a:t>
            </a:r>
          </a:p>
        </p:txBody>
      </p:sp>
      <p:sp>
        <p:nvSpPr>
          <p:cNvPr id="7" name="Subtitle 6"/>
          <p:cNvSpPr>
            <a:spLocks noGrp="1"/>
          </p:cNvSpPr>
          <p:nvPr>
            <p:ph type="subTitle" idx="1"/>
          </p:nvPr>
        </p:nvSpPr>
        <p:spPr/>
        <p:txBody>
          <a:bodyPr/>
          <a:lstStyle/>
          <a:p>
            <a:endParaRPr lang="en-GB"/>
          </a:p>
        </p:txBody>
      </p:sp>
      <p:sp>
        <p:nvSpPr>
          <p:cNvPr id="5" name="Slide Number Placeholder 4"/>
          <p:cNvSpPr>
            <a:spLocks noGrp="1"/>
          </p:cNvSpPr>
          <p:nvPr>
            <p:ph type="sldNum" sz="quarter" idx="12"/>
          </p:nvPr>
        </p:nvSpPr>
        <p:spPr/>
        <p:txBody>
          <a:bodyPr/>
          <a:lstStyle/>
          <a:p>
            <a:fld id="{D08B38D1-0D29-4AE4-A336-D3E6F13D4D2A}" type="slidenum">
              <a:rPr lang="es-ES" smtClean="0"/>
              <a:pPr/>
              <a:t>10</a:t>
            </a:fld>
            <a:endParaRPr lang="es-ES"/>
          </a:p>
        </p:txBody>
      </p:sp>
      <p:sp>
        <p:nvSpPr>
          <p:cNvPr id="8" name="Marcador de pie de página 3"/>
          <p:cNvSpPr>
            <a:spLocks noGrp="1"/>
          </p:cNvSpPr>
          <p:nvPr>
            <p:ph type="ftr" sz="quarter" idx="11"/>
          </p:nvPr>
        </p:nvSpPr>
        <p:spPr>
          <a:xfrm>
            <a:off x="2764639" y="6459786"/>
            <a:ext cx="3617103" cy="365125"/>
          </a:xfrm>
        </p:spPr>
        <p:txBody>
          <a:bodyPr/>
          <a:lstStyle/>
          <a:p>
            <a:r>
              <a:rPr lang="en-GB"/>
              <a:t>Title of event to adapt, date - location</a:t>
            </a:r>
            <a:endParaRPr lang="es-ES" dirty="0"/>
          </a:p>
        </p:txBody>
      </p:sp>
    </p:spTree>
    <p:extLst>
      <p:ext uri="{BB962C8B-B14F-4D97-AF65-F5344CB8AC3E}">
        <p14:creationId xmlns:p14="http://schemas.microsoft.com/office/powerpoint/2010/main" val="163269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The project</a:t>
            </a:r>
          </a:p>
        </p:txBody>
      </p:sp>
      <p:sp>
        <p:nvSpPr>
          <p:cNvPr id="6" name="Content Placeholder 5"/>
          <p:cNvSpPr>
            <a:spLocks noGrp="1"/>
          </p:cNvSpPr>
          <p:nvPr>
            <p:ph idx="1"/>
          </p:nvPr>
        </p:nvSpPr>
        <p:spPr/>
        <p:txBody>
          <a:bodyPr>
            <a:normAutofit/>
          </a:bodyPr>
          <a:lstStyle/>
          <a:p>
            <a:r>
              <a:rPr lang="en-GB"/>
              <a:t>Horizon 2020 - </a:t>
            </a:r>
            <a:r>
              <a:rPr lang="de-DE"/>
              <a:t>Innovation Action (IA)</a:t>
            </a:r>
          </a:p>
          <a:p>
            <a:r>
              <a:rPr lang="de-DE"/>
              <a:t>Duration: 42 months: June 2016 to Nov 2019</a:t>
            </a:r>
          </a:p>
          <a:p>
            <a:r>
              <a:rPr lang="de-DE"/>
              <a:t>Objective: </a:t>
            </a:r>
            <a:r>
              <a:rPr lang="en-GB">
                <a:ea typeface="Times New Roman" panose="02020603050405020304" pitchFamily="18" charset="0"/>
              </a:rPr>
              <a:t>implement</a:t>
            </a:r>
            <a:r>
              <a:rPr lang="en-GB" b="1">
                <a:ea typeface="Times New Roman" panose="02020603050405020304" pitchFamily="18" charset="0"/>
              </a:rPr>
              <a:t> an eco-innovative and integral bulky waste management system </a:t>
            </a:r>
          </a:p>
          <a:p>
            <a:pPr marL="200025" lvl="1" indent="0">
              <a:buNone/>
            </a:pPr>
            <a:endParaRPr lang="de-DE"/>
          </a:p>
          <a:p>
            <a:pPr lvl="1"/>
            <a:endParaRPr lang="en-GB"/>
          </a:p>
        </p:txBody>
      </p:sp>
      <p:sp>
        <p:nvSpPr>
          <p:cNvPr id="4" name="Slide Number Placeholder 3"/>
          <p:cNvSpPr>
            <a:spLocks noGrp="1"/>
          </p:cNvSpPr>
          <p:nvPr>
            <p:ph type="sldNum" sz="quarter" idx="12"/>
          </p:nvPr>
        </p:nvSpPr>
        <p:spPr/>
        <p:txBody>
          <a:bodyPr/>
          <a:lstStyle/>
          <a:p>
            <a:fld id="{D08B38D1-0D29-4AE4-A336-D3E6F13D4D2A}" type="slidenum">
              <a:rPr lang="es-ES" smtClean="0"/>
              <a:pPr/>
              <a:t>2</a:t>
            </a:fld>
            <a:endParaRPr lang="es-ES"/>
          </a:p>
        </p:txBody>
      </p:sp>
      <p:sp>
        <p:nvSpPr>
          <p:cNvPr id="2" name="TextBox 1"/>
          <p:cNvSpPr txBox="1"/>
          <p:nvPr/>
        </p:nvSpPr>
        <p:spPr>
          <a:xfrm>
            <a:off x="683568" y="4413579"/>
            <a:ext cx="2232248" cy="576064"/>
          </a:xfrm>
          <a:prstGeom prst="rect">
            <a:avLst/>
          </a:prstGeom>
          <a:solidFill>
            <a:schemeClr val="accent1">
              <a:lumMod val="75000"/>
            </a:schemeClr>
          </a:solidFill>
        </p:spPr>
        <p:txBody>
          <a:bodyPr wrap="square" rtlCol="0" anchor="ctr" anchorCtr="0">
            <a:normAutofit/>
          </a:bodyPr>
          <a:lstStyle/>
          <a:p>
            <a:pPr algn="ctr"/>
            <a:r>
              <a:rPr lang="en-GB" sz="2400">
                <a:solidFill>
                  <a:schemeClr val="bg1"/>
                </a:solidFill>
              </a:rPr>
              <a:t>Improve re-use</a:t>
            </a:r>
          </a:p>
        </p:txBody>
      </p:sp>
      <p:sp>
        <p:nvSpPr>
          <p:cNvPr id="7" name="TextBox 6"/>
          <p:cNvSpPr txBox="1"/>
          <p:nvPr/>
        </p:nvSpPr>
        <p:spPr>
          <a:xfrm>
            <a:off x="683568" y="5127913"/>
            <a:ext cx="2232248" cy="576064"/>
          </a:xfrm>
          <a:prstGeom prst="rect">
            <a:avLst/>
          </a:prstGeom>
          <a:solidFill>
            <a:schemeClr val="accent1">
              <a:lumMod val="75000"/>
            </a:schemeClr>
          </a:solidFill>
        </p:spPr>
        <p:txBody>
          <a:bodyPr wrap="square" rtlCol="0" anchor="ctr" anchorCtr="0">
            <a:normAutofit fontScale="92500"/>
          </a:bodyPr>
          <a:lstStyle/>
          <a:p>
            <a:pPr algn="ctr"/>
            <a:r>
              <a:rPr lang="en-GB" sz="2400">
                <a:solidFill>
                  <a:schemeClr val="bg1"/>
                </a:solidFill>
              </a:rPr>
              <a:t>Source separation</a:t>
            </a:r>
          </a:p>
        </p:txBody>
      </p:sp>
      <p:sp>
        <p:nvSpPr>
          <p:cNvPr id="8" name="TextBox 7"/>
          <p:cNvSpPr txBox="1"/>
          <p:nvPr/>
        </p:nvSpPr>
        <p:spPr>
          <a:xfrm>
            <a:off x="3275856" y="4413579"/>
            <a:ext cx="2232248" cy="576064"/>
          </a:xfrm>
          <a:prstGeom prst="rect">
            <a:avLst/>
          </a:prstGeom>
          <a:solidFill>
            <a:srgbClr val="4A7C29"/>
          </a:solidFill>
        </p:spPr>
        <p:txBody>
          <a:bodyPr wrap="square" rtlCol="0" anchor="ctr" anchorCtr="0">
            <a:normAutofit/>
          </a:bodyPr>
          <a:lstStyle/>
          <a:p>
            <a:pPr algn="ctr"/>
            <a:r>
              <a:rPr lang="en-GB" sz="2400">
                <a:solidFill>
                  <a:schemeClr val="bg1"/>
                </a:solidFill>
              </a:rPr>
              <a:t>Dismantlements</a:t>
            </a:r>
          </a:p>
        </p:txBody>
      </p:sp>
      <p:sp>
        <p:nvSpPr>
          <p:cNvPr id="9" name="TextBox 8"/>
          <p:cNvSpPr txBox="1"/>
          <p:nvPr/>
        </p:nvSpPr>
        <p:spPr>
          <a:xfrm>
            <a:off x="3275856" y="5151446"/>
            <a:ext cx="2232248" cy="576064"/>
          </a:xfrm>
          <a:prstGeom prst="rect">
            <a:avLst/>
          </a:prstGeom>
          <a:solidFill>
            <a:schemeClr val="accent2">
              <a:lumMod val="75000"/>
            </a:schemeClr>
          </a:solidFill>
        </p:spPr>
        <p:txBody>
          <a:bodyPr wrap="square" rtlCol="0" anchor="ctr" anchorCtr="0">
            <a:normAutofit fontScale="77500" lnSpcReduction="20000"/>
          </a:bodyPr>
          <a:lstStyle/>
          <a:p>
            <a:pPr algn="ctr"/>
            <a:r>
              <a:rPr lang="en-GB" sz="2400">
                <a:solidFill>
                  <a:schemeClr val="bg1"/>
                </a:solidFill>
              </a:rPr>
              <a:t>New valorisation routes</a:t>
            </a:r>
          </a:p>
        </p:txBody>
      </p:sp>
      <p:sp>
        <p:nvSpPr>
          <p:cNvPr id="10" name="TextBox 9"/>
          <p:cNvSpPr txBox="1"/>
          <p:nvPr/>
        </p:nvSpPr>
        <p:spPr>
          <a:xfrm>
            <a:off x="5868144" y="4413579"/>
            <a:ext cx="2232248" cy="576064"/>
          </a:xfrm>
          <a:prstGeom prst="rect">
            <a:avLst/>
          </a:prstGeom>
          <a:solidFill>
            <a:schemeClr val="accent3">
              <a:lumMod val="75000"/>
            </a:schemeClr>
          </a:solidFill>
        </p:spPr>
        <p:txBody>
          <a:bodyPr wrap="square" rtlCol="0" anchor="ctr" anchorCtr="0">
            <a:normAutofit/>
          </a:bodyPr>
          <a:lstStyle/>
          <a:p>
            <a:pPr algn="ctr"/>
            <a:r>
              <a:rPr lang="en-GB" sz="2400">
                <a:solidFill>
                  <a:schemeClr val="bg1"/>
                </a:solidFill>
              </a:rPr>
              <a:t>Training</a:t>
            </a:r>
          </a:p>
        </p:txBody>
      </p:sp>
      <p:sp>
        <p:nvSpPr>
          <p:cNvPr id="11" name="TextBox 10"/>
          <p:cNvSpPr txBox="1"/>
          <p:nvPr/>
        </p:nvSpPr>
        <p:spPr>
          <a:xfrm>
            <a:off x="5868144" y="5151446"/>
            <a:ext cx="2232248" cy="576064"/>
          </a:xfrm>
          <a:prstGeom prst="rect">
            <a:avLst/>
          </a:prstGeom>
          <a:solidFill>
            <a:schemeClr val="accent3">
              <a:lumMod val="75000"/>
            </a:schemeClr>
          </a:solidFill>
        </p:spPr>
        <p:txBody>
          <a:bodyPr wrap="square" rtlCol="0" anchor="ctr" anchorCtr="0">
            <a:normAutofit/>
          </a:bodyPr>
          <a:lstStyle/>
          <a:p>
            <a:pPr algn="ctr"/>
            <a:r>
              <a:rPr lang="en-GB" sz="2400">
                <a:solidFill>
                  <a:schemeClr val="bg1"/>
                </a:solidFill>
              </a:rPr>
              <a:t>EU regulation</a:t>
            </a:r>
          </a:p>
        </p:txBody>
      </p:sp>
      <p:sp>
        <p:nvSpPr>
          <p:cNvPr id="12" name="Marcador de pie de página 3"/>
          <p:cNvSpPr>
            <a:spLocks noGrp="1"/>
          </p:cNvSpPr>
          <p:nvPr>
            <p:ph type="ftr" sz="quarter" idx="11"/>
          </p:nvPr>
        </p:nvSpPr>
        <p:spPr>
          <a:xfrm>
            <a:off x="2764639" y="6459786"/>
            <a:ext cx="3617103" cy="365125"/>
          </a:xfrm>
        </p:spPr>
        <p:txBody>
          <a:bodyPr/>
          <a:lstStyle/>
          <a:p>
            <a:r>
              <a:rPr lang="en-GB"/>
              <a:t>Title of event to adapt, date - location</a:t>
            </a:r>
            <a:endParaRPr lang="es-ES" dirty="0"/>
          </a:p>
        </p:txBody>
      </p:sp>
    </p:spTree>
    <p:extLst>
      <p:ext uri="{BB962C8B-B14F-4D97-AF65-F5344CB8AC3E}">
        <p14:creationId xmlns:p14="http://schemas.microsoft.com/office/powerpoint/2010/main" val="20069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Background</a:t>
            </a:r>
          </a:p>
        </p:txBody>
      </p:sp>
      <p:sp>
        <p:nvSpPr>
          <p:cNvPr id="3" name="Content Placeholder 2"/>
          <p:cNvSpPr>
            <a:spLocks noGrp="1"/>
          </p:cNvSpPr>
          <p:nvPr>
            <p:ph idx="1"/>
          </p:nvPr>
        </p:nvSpPr>
        <p:spPr/>
        <p:txBody>
          <a:bodyPr>
            <a:normAutofit/>
          </a:bodyPr>
          <a:lstStyle/>
          <a:p>
            <a:r>
              <a:rPr lang="de-DE"/>
              <a:t>Currently more than 60% of bulky waste -&gt; landfill</a:t>
            </a:r>
          </a:p>
          <a:p>
            <a:endParaRPr lang="de-DE"/>
          </a:p>
          <a:p>
            <a:r>
              <a:rPr lang="es-ES"/>
              <a:t>For various reasons:</a:t>
            </a:r>
          </a:p>
          <a:p>
            <a:pPr lvl="1"/>
            <a:r>
              <a:rPr lang="es-ES"/>
              <a:t>Lack of stringent legislation</a:t>
            </a:r>
          </a:p>
          <a:p>
            <a:pPr lvl="1"/>
            <a:r>
              <a:rPr lang="es-ES"/>
              <a:t>Issues with logistics</a:t>
            </a:r>
          </a:p>
          <a:p>
            <a:pPr lvl="1"/>
            <a:r>
              <a:rPr lang="es-ES"/>
              <a:t>Cost-ineffective valorisation methods</a:t>
            </a:r>
          </a:p>
          <a:p>
            <a:pPr lvl="1"/>
            <a:r>
              <a:rPr lang="es-ES"/>
              <a:t>Lack of market outcomes</a:t>
            </a:r>
            <a:endParaRPr lang="es-ES" dirty="0"/>
          </a:p>
        </p:txBody>
      </p:sp>
      <p:sp>
        <p:nvSpPr>
          <p:cNvPr id="5" name="Slide Number Placeholder 4"/>
          <p:cNvSpPr>
            <a:spLocks noGrp="1"/>
          </p:cNvSpPr>
          <p:nvPr>
            <p:ph type="sldNum" sz="quarter" idx="12"/>
          </p:nvPr>
        </p:nvSpPr>
        <p:spPr/>
        <p:txBody>
          <a:bodyPr/>
          <a:lstStyle/>
          <a:p>
            <a:fld id="{D08B38D1-0D29-4AE4-A336-D3E6F13D4D2A}" type="slidenum">
              <a:rPr lang="es-ES" smtClean="0"/>
              <a:pPr/>
              <a:t>3</a:t>
            </a:fld>
            <a:endParaRPr lang="es-ES"/>
          </a:p>
        </p:txBody>
      </p:sp>
      <p:sp>
        <p:nvSpPr>
          <p:cNvPr id="6" name="Marcador de pie de página 3"/>
          <p:cNvSpPr>
            <a:spLocks noGrp="1"/>
          </p:cNvSpPr>
          <p:nvPr>
            <p:ph type="ftr" sz="quarter" idx="11"/>
          </p:nvPr>
        </p:nvSpPr>
        <p:spPr>
          <a:xfrm>
            <a:off x="2764639" y="6459786"/>
            <a:ext cx="3617103" cy="365125"/>
          </a:xfrm>
        </p:spPr>
        <p:txBody>
          <a:bodyPr/>
          <a:lstStyle/>
          <a:p>
            <a:r>
              <a:rPr lang="en-GB"/>
              <a:t>Title of event to adapt, date - location</a:t>
            </a:r>
            <a:endParaRPr lang="es-ES" dirty="0"/>
          </a:p>
        </p:txBody>
      </p:sp>
    </p:spTree>
    <p:extLst>
      <p:ext uri="{BB962C8B-B14F-4D97-AF65-F5344CB8AC3E}">
        <p14:creationId xmlns:p14="http://schemas.microsoft.com/office/powerpoint/2010/main" val="72914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Partnership</a:t>
            </a:r>
          </a:p>
        </p:txBody>
      </p:sp>
      <p:sp>
        <p:nvSpPr>
          <p:cNvPr id="3" name="Content Placeholder 2"/>
          <p:cNvSpPr>
            <a:spLocks noGrp="1"/>
          </p:cNvSpPr>
          <p:nvPr>
            <p:ph idx="1"/>
          </p:nvPr>
        </p:nvSpPr>
        <p:spPr/>
        <p:txBody>
          <a:bodyPr/>
          <a:lstStyle/>
          <a:p>
            <a:endParaRPr lang="en-GB"/>
          </a:p>
        </p:txBody>
      </p:sp>
      <p:sp>
        <p:nvSpPr>
          <p:cNvPr id="5" name="Slide Number Placeholder 4"/>
          <p:cNvSpPr>
            <a:spLocks noGrp="1"/>
          </p:cNvSpPr>
          <p:nvPr>
            <p:ph type="sldNum" sz="quarter" idx="12"/>
          </p:nvPr>
        </p:nvSpPr>
        <p:spPr/>
        <p:txBody>
          <a:bodyPr/>
          <a:lstStyle/>
          <a:p>
            <a:fld id="{D08B38D1-0D29-4AE4-A336-D3E6F13D4D2A}" type="slidenum">
              <a:rPr lang="es-ES" smtClean="0"/>
              <a:pPr/>
              <a:t>4</a:t>
            </a:fld>
            <a:endParaRPr lang="es-E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556792"/>
            <a:ext cx="6800610" cy="480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arcador de pie de página 3"/>
          <p:cNvSpPr>
            <a:spLocks noGrp="1"/>
          </p:cNvSpPr>
          <p:nvPr>
            <p:ph type="ftr" sz="quarter" idx="11"/>
          </p:nvPr>
        </p:nvSpPr>
        <p:spPr>
          <a:xfrm>
            <a:off x="2764639" y="6459786"/>
            <a:ext cx="3617103" cy="365125"/>
          </a:xfrm>
        </p:spPr>
        <p:txBody>
          <a:bodyPr/>
          <a:lstStyle/>
          <a:p>
            <a:r>
              <a:rPr lang="en-GB"/>
              <a:t>Title of event to adapt, date - location</a:t>
            </a:r>
            <a:endParaRPr lang="es-ES" dirty="0"/>
          </a:p>
        </p:txBody>
      </p:sp>
    </p:spTree>
    <p:extLst>
      <p:ext uri="{BB962C8B-B14F-4D97-AF65-F5344CB8AC3E}">
        <p14:creationId xmlns:p14="http://schemas.microsoft.com/office/powerpoint/2010/main" val="230450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Partnership</a:t>
            </a:r>
          </a:p>
        </p:txBody>
      </p:sp>
      <p:sp>
        <p:nvSpPr>
          <p:cNvPr id="5" name="Slide Number Placeholder 4"/>
          <p:cNvSpPr>
            <a:spLocks noGrp="1"/>
          </p:cNvSpPr>
          <p:nvPr>
            <p:ph type="sldNum" sz="quarter" idx="12"/>
          </p:nvPr>
        </p:nvSpPr>
        <p:spPr/>
        <p:txBody>
          <a:bodyPr/>
          <a:lstStyle/>
          <a:p>
            <a:fld id="{D08B38D1-0D29-4AE4-A336-D3E6F13D4D2A}" type="slidenum">
              <a:rPr lang="es-ES" smtClean="0"/>
              <a:pPr/>
              <a:t>5</a:t>
            </a:fld>
            <a:endParaRPr lang="es-E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772817"/>
            <a:ext cx="5490610" cy="4392488"/>
          </a:xfrm>
          <a:prstGeom prst="rect">
            <a:avLst/>
          </a:prstGeom>
        </p:spPr>
      </p:pic>
      <p:sp>
        <p:nvSpPr>
          <p:cNvPr id="7" name="Marcador de pie de página 3"/>
          <p:cNvSpPr>
            <a:spLocks noGrp="1"/>
          </p:cNvSpPr>
          <p:nvPr>
            <p:ph type="ftr" sz="quarter" idx="11"/>
          </p:nvPr>
        </p:nvSpPr>
        <p:spPr>
          <a:xfrm>
            <a:off x="2764639" y="6459786"/>
            <a:ext cx="3617103" cy="365125"/>
          </a:xfrm>
        </p:spPr>
        <p:txBody>
          <a:bodyPr/>
          <a:lstStyle/>
          <a:p>
            <a:r>
              <a:rPr lang="en-GB"/>
              <a:t>Title of event to adapt, date - location</a:t>
            </a:r>
            <a:endParaRPr lang="es-ES" dirty="0"/>
          </a:p>
        </p:txBody>
      </p:sp>
    </p:spTree>
    <p:extLst>
      <p:ext uri="{BB962C8B-B14F-4D97-AF65-F5344CB8AC3E}">
        <p14:creationId xmlns:p14="http://schemas.microsoft.com/office/powerpoint/2010/main" val="9177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Partnership</a:t>
            </a:r>
          </a:p>
        </p:txBody>
      </p:sp>
      <p:sp>
        <p:nvSpPr>
          <p:cNvPr id="5" name="Slide Number Placeholder 4"/>
          <p:cNvSpPr>
            <a:spLocks noGrp="1"/>
          </p:cNvSpPr>
          <p:nvPr>
            <p:ph type="sldNum" sz="quarter" idx="12"/>
          </p:nvPr>
        </p:nvSpPr>
        <p:spPr/>
        <p:txBody>
          <a:bodyPr/>
          <a:lstStyle/>
          <a:p>
            <a:fld id="{D08B38D1-0D29-4AE4-A336-D3E6F13D4D2A}" type="slidenum">
              <a:rPr lang="es-ES" smtClean="0"/>
              <a:pPr/>
              <a:t>6</a:t>
            </a:fld>
            <a:endParaRPr lang="es-E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772817"/>
            <a:ext cx="5490609" cy="4392488"/>
          </a:xfrm>
          <a:prstGeom prst="rect">
            <a:avLst/>
          </a:prstGeom>
        </p:spPr>
      </p:pic>
      <p:sp>
        <p:nvSpPr>
          <p:cNvPr id="7" name="Marcador de pie de página 3"/>
          <p:cNvSpPr>
            <a:spLocks noGrp="1"/>
          </p:cNvSpPr>
          <p:nvPr>
            <p:ph type="ftr" sz="quarter" idx="11"/>
          </p:nvPr>
        </p:nvSpPr>
        <p:spPr>
          <a:xfrm>
            <a:off x="2764639" y="6459786"/>
            <a:ext cx="3617103" cy="365125"/>
          </a:xfrm>
        </p:spPr>
        <p:txBody>
          <a:bodyPr/>
          <a:lstStyle/>
          <a:p>
            <a:r>
              <a:rPr lang="en-GB"/>
              <a:t>Title of event to adapt, date - location</a:t>
            </a:r>
            <a:endParaRPr lang="es-ES" dirty="0"/>
          </a:p>
        </p:txBody>
      </p:sp>
    </p:spTree>
    <p:extLst>
      <p:ext uri="{BB962C8B-B14F-4D97-AF65-F5344CB8AC3E}">
        <p14:creationId xmlns:p14="http://schemas.microsoft.com/office/powerpoint/2010/main" val="3101026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Approach</a:t>
            </a:r>
          </a:p>
        </p:txBody>
      </p:sp>
      <p:sp>
        <p:nvSpPr>
          <p:cNvPr id="3" name="Content Placeholder 2"/>
          <p:cNvSpPr>
            <a:spLocks noGrp="1"/>
          </p:cNvSpPr>
          <p:nvPr>
            <p:ph idx="1"/>
          </p:nvPr>
        </p:nvSpPr>
        <p:spPr/>
        <p:txBody>
          <a:bodyPr>
            <a:normAutofit/>
          </a:bodyPr>
          <a:lstStyle/>
          <a:p>
            <a:r>
              <a:rPr lang="es-ES"/>
              <a:t>Improve collection and separation</a:t>
            </a:r>
          </a:p>
        </p:txBody>
      </p:sp>
      <p:sp>
        <p:nvSpPr>
          <p:cNvPr id="5" name="Slide Number Placeholder 4"/>
          <p:cNvSpPr>
            <a:spLocks noGrp="1"/>
          </p:cNvSpPr>
          <p:nvPr>
            <p:ph type="sldNum" sz="quarter" idx="12"/>
          </p:nvPr>
        </p:nvSpPr>
        <p:spPr/>
        <p:txBody>
          <a:bodyPr/>
          <a:lstStyle/>
          <a:p>
            <a:fld id="{D08B38D1-0D29-4AE4-A336-D3E6F13D4D2A}" type="slidenum">
              <a:rPr lang="es-ES" smtClean="0"/>
              <a:pPr/>
              <a:t>7</a:t>
            </a:fld>
            <a:endParaRPr lang="es-ES"/>
          </a:p>
        </p:txBody>
      </p:sp>
      <p:sp>
        <p:nvSpPr>
          <p:cNvPr id="11" name="Oval 4"/>
          <p:cNvSpPr/>
          <p:nvPr/>
        </p:nvSpPr>
        <p:spPr>
          <a:xfrm>
            <a:off x="3785377" y="360476"/>
            <a:ext cx="1069446" cy="10694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a:t>IMPROVE LOGISTC</a:t>
            </a:r>
            <a:endParaRPr lang="es-ES" sz="1500" kern="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306" y="2348880"/>
            <a:ext cx="674370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Marcador de pie de página 3"/>
          <p:cNvSpPr>
            <a:spLocks noGrp="1"/>
          </p:cNvSpPr>
          <p:nvPr>
            <p:ph type="ftr" sz="quarter" idx="11"/>
          </p:nvPr>
        </p:nvSpPr>
        <p:spPr>
          <a:xfrm>
            <a:off x="2764639" y="6459786"/>
            <a:ext cx="3617103" cy="365125"/>
          </a:xfrm>
        </p:spPr>
        <p:txBody>
          <a:bodyPr/>
          <a:lstStyle/>
          <a:p>
            <a:r>
              <a:rPr lang="en-GB"/>
              <a:t>Title of event to adapt, date - location</a:t>
            </a:r>
            <a:endParaRPr lang="es-ES" dirty="0"/>
          </a:p>
        </p:txBody>
      </p:sp>
    </p:spTree>
    <p:extLst>
      <p:ext uri="{BB962C8B-B14F-4D97-AF65-F5344CB8AC3E}">
        <p14:creationId xmlns:p14="http://schemas.microsoft.com/office/powerpoint/2010/main" val="21195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Outcomes</a:t>
            </a:r>
          </a:p>
        </p:txBody>
      </p:sp>
      <p:sp>
        <p:nvSpPr>
          <p:cNvPr id="5" name="Slide Number Placeholder 4"/>
          <p:cNvSpPr>
            <a:spLocks noGrp="1"/>
          </p:cNvSpPr>
          <p:nvPr>
            <p:ph type="sldNum" sz="quarter" idx="12"/>
          </p:nvPr>
        </p:nvSpPr>
        <p:spPr/>
        <p:txBody>
          <a:bodyPr/>
          <a:lstStyle/>
          <a:p>
            <a:fld id="{D08B38D1-0D29-4AE4-A336-D3E6F13D4D2A}" type="slidenum">
              <a:rPr lang="es-ES" smtClean="0"/>
              <a:pPr/>
              <a:t>8</a:t>
            </a:fld>
            <a:endParaRPr lang="es-E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867551408"/>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pie de página 3"/>
          <p:cNvSpPr>
            <a:spLocks noGrp="1"/>
          </p:cNvSpPr>
          <p:nvPr>
            <p:ph type="ftr" sz="quarter" idx="11"/>
          </p:nvPr>
        </p:nvSpPr>
        <p:spPr>
          <a:xfrm>
            <a:off x="2764639" y="6459786"/>
            <a:ext cx="3617103" cy="365125"/>
          </a:xfrm>
        </p:spPr>
        <p:txBody>
          <a:bodyPr/>
          <a:lstStyle/>
          <a:p>
            <a:r>
              <a:rPr lang="en-GB"/>
              <a:t>Title of event to adapt, date - location</a:t>
            </a:r>
            <a:endParaRPr lang="es-ES" dirty="0"/>
          </a:p>
        </p:txBody>
      </p:sp>
    </p:spTree>
    <p:extLst>
      <p:ext uri="{BB962C8B-B14F-4D97-AF65-F5344CB8AC3E}">
        <p14:creationId xmlns:p14="http://schemas.microsoft.com/office/powerpoint/2010/main" val="381540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a:extLst>
              <a:ext uri="{FF2B5EF4-FFF2-40B4-BE49-F238E27FC236}">
                <a16:creationId xmlns:a16="http://schemas.microsoft.com/office/drawing/2014/main" id="{3AA01744-E5B1-4D65-B80A-35CEBEE645BB}"/>
              </a:ext>
            </a:extLst>
          </p:cNvPr>
          <p:cNvSpPr>
            <a:spLocks noGrp="1"/>
          </p:cNvSpPr>
          <p:nvPr>
            <p:ph type="sldNum" sz="quarter" idx="12"/>
          </p:nvPr>
        </p:nvSpPr>
        <p:spPr/>
        <p:txBody>
          <a:bodyPr/>
          <a:lstStyle/>
          <a:p>
            <a:pPr>
              <a:defRPr/>
            </a:pPr>
            <a:fld id="{15D4332D-DF48-4CDD-997C-BFB10D94CB1A}" type="slidenum">
              <a:rPr lang="es-ES"/>
              <a:pPr>
                <a:defRPr/>
              </a:pPr>
              <a:t>9</a:t>
            </a:fld>
            <a:endParaRPr lang="es-ES"/>
          </a:p>
        </p:txBody>
      </p:sp>
      <p:sp>
        <p:nvSpPr>
          <p:cNvPr id="52232" name="25 CuadroTexto">
            <a:extLst>
              <a:ext uri="{FF2B5EF4-FFF2-40B4-BE49-F238E27FC236}">
                <a16:creationId xmlns:a16="http://schemas.microsoft.com/office/drawing/2014/main" id="{E577794C-73CB-44BE-8FDB-8A3EB7B7776C}"/>
              </a:ext>
            </a:extLst>
          </p:cNvPr>
          <p:cNvSpPr txBox="1">
            <a:spLocks noChangeArrowheads="1"/>
          </p:cNvSpPr>
          <p:nvPr/>
        </p:nvSpPr>
        <p:spPr bwMode="auto">
          <a:xfrm>
            <a:off x="500063" y="1068048"/>
            <a:ext cx="851262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tx2"/>
              </a:buClr>
              <a:buSzPct val="70000"/>
              <a:buFontTx/>
              <a:buNone/>
            </a:pPr>
            <a:r>
              <a:rPr lang="es-ES_tradnl" altLang="es-ES" sz="2400" b="1" dirty="0" err="1">
                <a:solidFill>
                  <a:schemeClr val="accent1">
                    <a:lumMod val="75000"/>
                  </a:schemeClr>
                </a:solidFill>
                <a:latin typeface="Tahoma" panose="020B0604030504040204" pitchFamily="34" charset="0"/>
              </a:rPr>
              <a:t>Acknowledgments</a:t>
            </a:r>
            <a:endParaRPr lang="es-ES_tradnl" altLang="es-ES" sz="2400" dirty="0">
              <a:solidFill>
                <a:schemeClr val="accent1">
                  <a:lumMod val="75000"/>
                </a:schemeClr>
              </a:solidFill>
              <a:latin typeface="Tahoma" panose="020B0604030504040204" pitchFamily="34" charset="0"/>
            </a:endParaRPr>
          </a:p>
          <a:p>
            <a:pPr eaLnBrk="1" hangingPunct="1">
              <a:buClr>
                <a:schemeClr val="tx2"/>
              </a:buClr>
              <a:buSzPct val="70000"/>
              <a:buFontTx/>
              <a:buNone/>
            </a:pPr>
            <a:endParaRPr lang="es-ES" altLang="es-ES" sz="2800" b="1" dirty="0">
              <a:solidFill>
                <a:schemeClr val="accent1">
                  <a:lumMod val="75000"/>
                </a:schemeClr>
              </a:solidFill>
              <a:latin typeface="Tahoma" panose="020B0604030504040204" pitchFamily="34" charset="0"/>
              <a:cs typeface="Tahoma" panose="020B0604030504040204" pitchFamily="34" charset="0"/>
            </a:endParaRPr>
          </a:p>
        </p:txBody>
      </p:sp>
      <p:sp>
        <p:nvSpPr>
          <p:cNvPr id="52229" name="Rectángulo 1">
            <a:extLst>
              <a:ext uri="{FF2B5EF4-FFF2-40B4-BE49-F238E27FC236}">
                <a16:creationId xmlns:a16="http://schemas.microsoft.com/office/drawing/2014/main" id="{CD9224EA-CD57-41DA-91A6-36EF4D9D580A}"/>
              </a:ext>
            </a:extLst>
          </p:cNvPr>
          <p:cNvSpPr>
            <a:spLocks noChangeArrowheads="1"/>
          </p:cNvSpPr>
          <p:nvPr/>
        </p:nvSpPr>
        <p:spPr bwMode="auto">
          <a:xfrm>
            <a:off x="500063" y="1954213"/>
            <a:ext cx="84644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n-US" sz="2200" dirty="0">
                <a:latin typeface="Tahoma" panose="020B0604030504040204" pitchFamily="34" charset="0"/>
                <a:ea typeface="Tahoma" panose="020B0604030504040204" pitchFamily="34" charset="0"/>
                <a:cs typeface="Tahoma" panose="020B0604030504040204" pitchFamily="34" charset="0"/>
              </a:rPr>
              <a:t>URBANREC </a:t>
            </a:r>
            <a:r>
              <a:rPr lang="es-ES" altLang="en-US" sz="2200" dirty="0" err="1">
                <a:latin typeface="Tahoma" panose="020B0604030504040204" pitchFamily="34" charset="0"/>
                <a:ea typeface="Tahoma" panose="020B0604030504040204" pitchFamily="34" charset="0"/>
                <a:cs typeface="Tahoma" panose="020B0604030504040204" pitchFamily="34" charset="0"/>
              </a:rPr>
              <a:t>project</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is</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an</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European</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project</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which</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proposal</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was</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submitted</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to</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Call</a:t>
            </a:r>
            <a:r>
              <a:rPr lang="es-ES" altLang="en-US" sz="2200" b="1" dirty="0">
                <a:latin typeface="Tahoma" panose="020B0604030504040204" pitchFamily="34" charset="0"/>
                <a:ea typeface="Tahoma" panose="020B0604030504040204" pitchFamily="34" charset="0"/>
                <a:cs typeface="Tahoma" panose="020B0604030504040204" pitchFamily="34" charset="0"/>
              </a:rPr>
              <a:t> H2020-WASTE-2015, “A </a:t>
            </a:r>
            <a:r>
              <a:rPr lang="es-ES" altLang="en-US" sz="2200" b="1" dirty="0" err="1">
                <a:latin typeface="Tahoma" panose="020B0604030504040204" pitchFamily="34" charset="0"/>
                <a:ea typeface="Tahoma" panose="020B0604030504040204" pitchFamily="34" charset="0"/>
                <a:cs typeface="Tahoma" panose="020B0604030504040204" pitchFamily="34" charset="0"/>
              </a:rPr>
              <a:t>resource</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to</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recycle</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reuse</a:t>
            </a:r>
            <a:r>
              <a:rPr lang="es-ES" altLang="en-US" sz="2200" b="1" dirty="0">
                <a:latin typeface="Tahoma" panose="020B0604030504040204" pitchFamily="34" charset="0"/>
                <a:ea typeface="Tahoma" panose="020B0604030504040204" pitchFamily="34" charset="0"/>
                <a:cs typeface="Tahoma" panose="020B0604030504040204" pitchFamily="34" charset="0"/>
              </a:rPr>
              <a:t> and </a:t>
            </a:r>
            <a:r>
              <a:rPr lang="es-ES" altLang="en-US" sz="2200" b="1" dirty="0" err="1">
                <a:latin typeface="Tahoma" panose="020B0604030504040204" pitchFamily="34" charset="0"/>
                <a:ea typeface="Tahoma" panose="020B0604030504040204" pitchFamily="34" charset="0"/>
                <a:cs typeface="Tahoma" panose="020B0604030504040204" pitchFamily="34" charset="0"/>
              </a:rPr>
              <a:t>recover</a:t>
            </a:r>
            <a:r>
              <a:rPr lang="es-ES" altLang="en-US" sz="2200" b="1" dirty="0">
                <a:latin typeface="Tahoma" panose="020B0604030504040204" pitchFamily="34" charset="0"/>
                <a:ea typeface="Tahoma" panose="020B0604030504040204" pitchFamily="34" charset="0"/>
                <a:cs typeface="Tahoma" panose="020B0604030504040204" pitchFamily="34" charset="0"/>
              </a:rPr>
              <a:t> raw </a:t>
            </a:r>
            <a:r>
              <a:rPr lang="es-ES" altLang="en-US" sz="2200" b="1" dirty="0" err="1">
                <a:latin typeface="Tahoma" panose="020B0604030504040204" pitchFamily="34" charset="0"/>
                <a:ea typeface="Tahoma" panose="020B0604030504040204" pitchFamily="34" charset="0"/>
                <a:cs typeface="Tahoma" panose="020B0604030504040204" pitchFamily="34" charset="0"/>
              </a:rPr>
              <a:t>materials</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Topic</a:t>
            </a:r>
            <a:r>
              <a:rPr lang="es-ES" altLang="en-US" sz="2200" b="1" dirty="0">
                <a:latin typeface="Tahoma" panose="020B0604030504040204" pitchFamily="34" charset="0"/>
                <a:ea typeface="Tahoma" panose="020B0604030504040204" pitchFamily="34" charset="0"/>
                <a:cs typeface="Tahoma" panose="020B0604030504040204" pitchFamily="34" charset="0"/>
              </a:rPr>
              <a:t> WASTE-6a-2015 “Eco-</a:t>
            </a:r>
            <a:r>
              <a:rPr lang="es-ES" altLang="en-US" sz="2200" b="1" dirty="0" err="1">
                <a:latin typeface="Tahoma" panose="020B0604030504040204" pitchFamily="34" charset="0"/>
                <a:ea typeface="Tahoma" panose="020B0604030504040204" pitchFamily="34" charset="0"/>
                <a:cs typeface="Tahoma" panose="020B0604030504040204" pitchFamily="34" charset="0"/>
              </a:rPr>
              <a:t>innovative</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solutions</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dirty="0">
                <a:latin typeface="Tahoma" panose="020B0604030504040204" pitchFamily="34" charset="0"/>
                <a:ea typeface="Tahoma" panose="020B0604030504040204" pitchFamily="34" charset="0"/>
                <a:cs typeface="Tahoma" panose="020B0604030504040204" pitchFamily="34" charset="0"/>
              </a:rPr>
              <a:t>and has </a:t>
            </a:r>
            <a:r>
              <a:rPr lang="es-ES" altLang="en-US" sz="2200" dirty="0" err="1">
                <a:latin typeface="Tahoma" panose="020B0604030504040204" pitchFamily="34" charset="0"/>
                <a:ea typeface="Tahoma" panose="020B0604030504040204" pitchFamily="34" charset="0"/>
                <a:cs typeface="Tahoma" panose="020B0604030504040204" pitchFamily="34" charset="0"/>
              </a:rPr>
              <a:t>received</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funding</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from</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the</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European</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Union’s</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Horizon</a:t>
            </a:r>
            <a:r>
              <a:rPr lang="es-ES" altLang="en-US" sz="2200" dirty="0">
                <a:latin typeface="Tahoma" panose="020B0604030504040204" pitchFamily="34" charset="0"/>
                <a:ea typeface="Tahoma" panose="020B0604030504040204" pitchFamily="34" charset="0"/>
                <a:cs typeface="Tahoma" panose="020B0604030504040204" pitchFamily="34" charset="0"/>
              </a:rPr>
              <a:t> 2020 </a:t>
            </a:r>
            <a:r>
              <a:rPr lang="es-ES" altLang="en-US" sz="2200" dirty="0" err="1">
                <a:latin typeface="Tahoma" panose="020B0604030504040204" pitchFamily="34" charset="0"/>
                <a:ea typeface="Tahoma" panose="020B0604030504040204" pitchFamily="34" charset="0"/>
                <a:cs typeface="Tahoma" panose="020B0604030504040204" pitchFamily="34" charset="0"/>
              </a:rPr>
              <a:t>research</a:t>
            </a:r>
            <a:r>
              <a:rPr lang="es-ES" altLang="en-US" sz="2200" dirty="0">
                <a:latin typeface="Tahoma" panose="020B0604030504040204" pitchFamily="34" charset="0"/>
                <a:ea typeface="Tahoma" panose="020B0604030504040204" pitchFamily="34" charset="0"/>
                <a:cs typeface="Tahoma" panose="020B0604030504040204" pitchFamily="34" charset="0"/>
              </a:rPr>
              <a:t> and </a:t>
            </a:r>
            <a:r>
              <a:rPr lang="es-ES" altLang="en-US" sz="2200" dirty="0" err="1">
                <a:latin typeface="Tahoma" panose="020B0604030504040204" pitchFamily="34" charset="0"/>
                <a:ea typeface="Tahoma" panose="020B0604030504040204" pitchFamily="34" charset="0"/>
                <a:cs typeface="Tahoma" panose="020B0604030504040204" pitchFamily="34" charset="0"/>
              </a:rPr>
              <a:t>innovation</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programme</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dirty="0" err="1">
                <a:latin typeface="Tahoma" panose="020B0604030504040204" pitchFamily="34" charset="0"/>
                <a:ea typeface="Tahoma" panose="020B0604030504040204" pitchFamily="34" charset="0"/>
                <a:cs typeface="Tahoma" panose="020B0604030504040204" pitchFamily="34" charset="0"/>
              </a:rPr>
              <a:t>under</a:t>
            </a:r>
            <a:r>
              <a:rPr lang="es-ES" altLang="en-US" sz="2200"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grant</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agreement</a:t>
            </a:r>
            <a:r>
              <a:rPr lang="es-ES" altLang="en-US" sz="2200" b="1" dirty="0">
                <a:latin typeface="Tahoma" panose="020B0604030504040204" pitchFamily="34" charset="0"/>
                <a:ea typeface="Tahoma" panose="020B0604030504040204" pitchFamily="34" charset="0"/>
                <a:cs typeface="Tahoma" panose="020B0604030504040204" pitchFamily="34" charset="0"/>
              </a:rPr>
              <a:t> </a:t>
            </a:r>
            <a:r>
              <a:rPr lang="es-ES" altLang="en-US" sz="2200" b="1" dirty="0" err="1">
                <a:latin typeface="Tahoma" panose="020B0604030504040204" pitchFamily="34" charset="0"/>
                <a:ea typeface="Tahoma" panose="020B0604030504040204" pitchFamily="34" charset="0"/>
                <a:cs typeface="Tahoma" panose="020B0604030504040204" pitchFamily="34" charset="0"/>
              </a:rPr>
              <a:t>nº</a:t>
            </a:r>
            <a:r>
              <a:rPr lang="es-ES" altLang="en-US" sz="2200" b="1" dirty="0">
                <a:latin typeface="Tahoma" panose="020B0604030504040204" pitchFamily="34" charset="0"/>
                <a:ea typeface="Tahoma" panose="020B0604030504040204" pitchFamily="34" charset="0"/>
                <a:cs typeface="Tahoma" panose="020B0604030504040204" pitchFamily="34" charset="0"/>
              </a:rPr>
              <a:t> 690103.</a:t>
            </a:r>
          </a:p>
        </p:txBody>
      </p:sp>
      <p:pic>
        <p:nvPicPr>
          <p:cNvPr id="52230" name="Imagen 2">
            <a:extLst>
              <a:ext uri="{FF2B5EF4-FFF2-40B4-BE49-F238E27FC236}">
                <a16:creationId xmlns:a16="http://schemas.microsoft.com/office/drawing/2014/main" id="{8C11A24B-0C82-49B5-BF20-08BD52731E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5088" y="4652963"/>
            <a:ext cx="16573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pie de página 3">
            <a:extLst>
              <a:ext uri="{FF2B5EF4-FFF2-40B4-BE49-F238E27FC236}">
                <a16:creationId xmlns:a16="http://schemas.microsoft.com/office/drawing/2014/main" id="{9D2FD71F-DA0F-4EE1-9581-046ADD58642B}"/>
              </a:ext>
            </a:extLst>
          </p:cNvPr>
          <p:cNvSpPr>
            <a:spLocks noGrp="1"/>
          </p:cNvSpPr>
          <p:nvPr>
            <p:ph type="ftr" sz="quarter" idx="11"/>
          </p:nvPr>
        </p:nvSpPr>
        <p:spPr>
          <a:xfrm>
            <a:off x="2764639" y="6459786"/>
            <a:ext cx="3617103" cy="365125"/>
          </a:xfrm>
        </p:spPr>
        <p:txBody>
          <a:bodyPr/>
          <a:lstStyle/>
          <a:p>
            <a:r>
              <a:rPr lang="en-GB"/>
              <a:t>Title of event to adapt, date - location</a:t>
            </a:r>
            <a:endParaRPr lang="es-ES" dirty="0"/>
          </a:p>
        </p:txBody>
      </p:sp>
    </p:spTree>
    <p:extLst>
      <p:ext uri="{BB962C8B-B14F-4D97-AF65-F5344CB8AC3E}">
        <p14:creationId xmlns:p14="http://schemas.microsoft.com/office/powerpoint/2010/main" val="2177200725"/>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1977</TotalTime>
  <Words>652</Words>
  <Application>Microsoft Office PowerPoint</Application>
  <PresentationFormat>On-screen Show (4:3)</PresentationFormat>
  <Paragraphs>84</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Tahoma</vt:lpstr>
      <vt:lpstr>Retrospección</vt:lpstr>
      <vt:lpstr>PowerPoint Presentation</vt:lpstr>
      <vt:lpstr>The project</vt:lpstr>
      <vt:lpstr>Background</vt:lpstr>
      <vt:lpstr>Partnership</vt:lpstr>
      <vt:lpstr>Partnership</vt:lpstr>
      <vt:lpstr>Partnership</vt:lpstr>
      <vt:lpstr>Approach</vt:lpstr>
      <vt:lpstr>Outcomes</vt:lpstr>
      <vt:lpstr>PowerPoint Presentation</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Philippe Micheaux</cp:lastModifiedBy>
  <cp:revision>170</cp:revision>
  <dcterms:created xsi:type="dcterms:W3CDTF">2013-08-07T10:27:33Z</dcterms:created>
  <dcterms:modified xsi:type="dcterms:W3CDTF">2019-06-04T15:53:48Z</dcterms:modified>
</cp:coreProperties>
</file>