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7"/>
  </p:notesMasterIdLst>
  <p:handoutMasterIdLst>
    <p:handoutMasterId r:id="rId8"/>
  </p:handoutMasterIdLst>
  <p:sldIdLst>
    <p:sldId id="339" r:id="rId2"/>
    <p:sldId id="367" r:id="rId3"/>
    <p:sldId id="348" r:id="rId4"/>
    <p:sldId id="363" r:id="rId5"/>
    <p:sldId id="368"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63A537"/>
    <a:srgbClr val="739A28"/>
    <a:srgbClr val="96C11E"/>
    <a:srgbClr val="3A4B0B"/>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0760" autoAdjust="0"/>
  </p:normalViewPr>
  <p:slideViewPr>
    <p:cSldViewPr>
      <p:cViewPr>
        <p:scale>
          <a:sx n="70" d="100"/>
          <a:sy n="70" d="100"/>
        </p:scale>
        <p:origin x="1386" y="-6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63" d="100"/>
          <a:sy n="63" d="100"/>
        </p:scale>
        <p:origin x="263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21/06/2019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21/06/2019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presentation is based on results obtained in URBANREC’s deliverable 3.1: “Adhesive and foams obtained from secondary polyols”, which aims the feasibility of demonstrating the technical feasibility of solvolysis route to obtain adhesives and foams using secondary polyols obtained from PUR foam coming from bulky waste.</a:t>
            </a:r>
          </a:p>
          <a:p>
            <a:endParaRPr lang="en-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collected post-consumer foam waste was analysed via NIR spectroscopy techniques to separate foam in terms of the chemical composition of the polyol and isocyanate educts.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seen in Figure 1 the different foam materials could be separated via NIR spectroscopy and PC analysis. The separation before the chemical recycling process leads to higher secondary polyol quality.</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34261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Rampf</a:t>
            </a:r>
            <a:r>
              <a:rPr lang="en-GB" sz="1200" kern="1200" dirty="0">
                <a:solidFill>
                  <a:schemeClr val="tx1"/>
                </a:solidFill>
                <a:effectLst/>
                <a:latin typeface="+mn-lt"/>
                <a:ea typeface="+mn-ea"/>
                <a:cs typeface="+mn-cs"/>
              </a:rPr>
              <a:t> used two different solvolysis process, acidolysis and glycolysis.</a:t>
            </a:r>
          </a:p>
          <a:p>
            <a:r>
              <a:rPr lang="en-GB" sz="1200" kern="1200" dirty="0">
                <a:solidFill>
                  <a:schemeClr val="tx1"/>
                </a:solidFill>
                <a:effectLst/>
                <a:latin typeface="+mn-lt"/>
                <a:ea typeface="+mn-ea"/>
                <a:cs typeface="+mn-cs"/>
              </a:rPr>
              <a:t>The obtained polyols from acidolysis was incorporated in viscoelastic mattresses top layer foam and used for PUR hot-melt adhesive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secondary polyol from glycolysis process is used for insulation panel applications.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obtained polyol from post-consumer mattresses waste could be used successfully in flexible and rigid foam application and also for hot-melt adhesive.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s-ES" altLang="es-ES"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29939275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3A6D45-D56D-4619-84A3-7BBD7A42FF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detail="2"/>
                    </a14:imgEffect>
                  </a14:imgLayer>
                </a14:imgProps>
              </a:ext>
              <a:ext uri="{28A0092B-C50C-407E-A947-70E740481C1C}">
                <a14:useLocalDpi xmlns:a14="http://schemas.microsoft.com/office/drawing/2010/main" val="0"/>
              </a:ext>
            </a:extLst>
          </a:blip>
          <a:stretch>
            <a:fillRect/>
          </a:stretch>
        </p:blipFill>
        <p:spPr>
          <a:xfrm>
            <a:off x="179504" y="2524136"/>
            <a:ext cx="9023772" cy="3835389"/>
          </a:xfrm>
          <a:prstGeom prst="rect">
            <a:avLst/>
          </a:prstGeom>
        </p:spPr>
      </p:pic>
      <p:sp>
        <p:nvSpPr>
          <p:cNvPr id="7" name="Rectangle 6"/>
          <p:cNvSpPr/>
          <p:nvPr userDrawn="1"/>
        </p:nvSpPr>
        <p:spPr>
          <a:xfrm>
            <a:off x="2382" y="6400800"/>
            <a:ext cx="9141619" cy="457200"/>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92000" y="2817880"/>
            <a:ext cx="7560000" cy="3392283"/>
          </a:xfrm>
        </p:spPr>
        <p:txBody>
          <a:bodyPr lIns="91440" rIns="91440">
            <a:noAutofit/>
          </a:bodyPr>
          <a:lstStyle>
            <a:lvl1pPr marL="0" indent="0" algn="ctr">
              <a:lnSpc>
                <a:spcPct val="150000"/>
              </a:lnSpc>
              <a:buNone/>
              <a:defRPr sz="4400" cap="none" spc="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555" y="91899"/>
            <a:ext cx="1835696" cy="1236237"/>
          </a:xfrm>
          <a:prstGeom prst="rect">
            <a:avLst/>
          </a:prstGeom>
        </p:spPr>
      </p:pic>
      <p:sp>
        <p:nvSpPr>
          <p:cNvPr id="11" name="1 Título">
            <a:extLst>
              <a:ext uri="{FF2B5EF4-FFF2-40B4-BE49-F238E27FC236}">
                <a16:creationId xmlns:a16="http://schemas.microsoft.com/office/drawing/2014/main" id="{F563071B-D214-4042-AFA0-8EF86A597842}"/>
              </a:ext>
            </a:extLst>
          </p:cNvPr>
          <p:cNvSpPr txBox="1">
            <a:spLocks/>
          </p:cNvSpPr>
          <p:nvPr userDrawn="1"/>
        </p:nvSpPr>
        <p:spPr>
          <a:xfrm>
            <a:off x="432000" y="1628800"/>
            <a:ext cx="8280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400" b="1" dirty="0">
                <a:solidFill>
                  <a:srgbClr val="96C11E"/>
                </a:solidFill>
                <a:latin typeface="Tahoma" panose="020B0604030504040204" pitchFamily="34" charset="0"/>
                <a:ea typeface="Tahoma" panose="020B0604030504040204" pitchFamily="34" charset="0"/>
                <a:cs typeface="Tahoma" panose="020B0604030504040204" pitchFamily="34" charset="0"/>
              </a:rPr>
              <a:t>URBANREC training material</a:t>
            </a:r>
          </a:p>
        </p:txBody>
      </p:sp>
      <p:pic>
        <p:nvPicPr>
          <p:cNvPr id="13" name="Imagen 4">
            <a:extLst>
              <a:ext uri="{FF2B5EF4-FFF2-40B4-BE49-F238E27FC236}">
                <a16:creationId xmlns:a16="http://schemas.microsoft.com/office/drawing/2014/main" id="{5F68C1CE-CB7F-421A-A2AE-9D171C44912C}"/>
              </a:ext>
            </a:extLst>
          </p:cNvPr>
          <p:cNvPicPr>
            <a:picLocks noChangeAspect="1"/>
          </p:cNvPicPr>
          <p:nvPr userDrawn="1"/>
        </p:nvPicPr>
        <p:blipFill>
          <a:blip r:embed="rId5"/>
          <a:stretch>
            <a:fillRect/>
          </a:stretch>
        </p:blipFill>
        <p:spPr>
          <a:xfrm>
            <a:off x="179512" y="169053"/>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inder">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7" name="25 CuadroTexto">
            <a:extLst>
              <a:ext uri="{FF2B5EF4-FFF2-40B4-BE49-F238E27FC236}">
                <a16:creationId xmlns:a16="http://schemas.microsoft.com/office/drawing/2014/main" id="{48395CFA-409E-492D-9EA2-C3CB6A8C0090}"/>
              </a:ext>
            </a:extLst>
          </p:cNvPr>
          <p:cNvSpPr txBox="1">
            <a:spLocks noChangeArrowheads="1"/>
          </p:cNvSpPr>
          <p:nvPr userDrawn="1"/>
        </p:nvSpPr>
        <p:spPr bwMode="auto">
          <a:xfrm>
            <a:off x="1259632" y="20023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Reminder</a:t>
            </a:r>
            <a:r>
              <a:rPr lang="es-ES_tradnl"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rPr>
              <a:t>: Project </a:t>
            </a: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Overview</a:t>
            </a:r>
            <a:endParaRPr lang="es-ES"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pic>
        <p:nvPicPr>
          <p:cNvPr id="8" name="Tijdelijke aanduiding voor inhoud 6">
            <a:extLst>
              <a:ext uri="{FF2B5EF4-FFF2-40B4-BE49-F238E27FC236}">
                <a16:creationId xmlns:a16="http://schemas.microsoft.com/office/drawing/2014/main" id="{AB2F7DA3-8C96-43AB-ADDB-141EEF1F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68760"/>
            <a:ext cx="8783673" cy="4730144"/>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ítulo 1"/>
          <p:cNvSpPr>
            <a:spLocks noGrp="1"/>
          </p:cNvSpPr>
          <p:nvPr>
            <p:ph type="title"/>
          </p:nvPr>
        </p:nvSpPr>
        <p:spPr>
          <a:xfrm>
            <a:off x="1331641" y="-171400"/>
            <a:ext cx="7560840" cy="10341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en-GB" sz="3600" b="1"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pPr marL="0" lvl="0">
              <a:spcBef>
                <a:spcPct val="20000"/>
              </a:spcBef>
              <a:buClr>
                <a:schemeClr val="tx2"/>
              </a:buClr>
              <a:buSzPct val="70000"/>
              <a:buFontTx/>
            </a:pPr>
            <a:r>
              <a:rPr lang="es-ES" dirty="0"/>
              <a:t>Haga clic para modificar el estilo de título del patrón</a:t>
            </a:r>
            <a:endParaRPr lang="en-GB" dirty="0"/>
          </a:p>
        </p:txBody>
      </p:sp>
      <p:sp>
        <p:nvSpPr>
          <p:cNvPr id="8" name="Marcador de número de diapositiva 4">
            <a:extLst>
              <a:ext uri="{FF2B5EF4-FFF2-40B4-BE49-F238E27FC236}">
                <a16:creationId xmlns:a16="http://schemas.microsoft.com/office/drawing/2014/main" id="{64A97D4C-5EDD-4978-B5B0-DE813EDC2B7F}"/>
              </a:ext>
            </a:extLst>
          </p:cNvPr>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9" name="Content Placeholder 2">
            <a:extLst>
              <a:ext uri="{FF2B5EF4-FFF2-40B4-BE49-F238E27FC236}">
                <a16:creationId xmlns:a16="http://schemas.microsoft.com/office/drawing/2014/main" id="{A96E1B62-A760-49AE-A891-FA959102D8D8}"/>
              </a:ext>
            </a:extLst>
          </p:cNvPr>
          <p:cNvSpPr>
            <a:spLocks noGrp="1"/>
          </p:cNvSpPr>
          <p:nvPr>
            <p:ph idx="1"/>
          </p:nvPr>
        </p:nvSpPr>
        <p:spPr>
          <a:xfrm>
            <a:off x="323529" y="1340768"/>
            <a:ext cx="8568952"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892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6016F-5228-42C2-A4D8-A70E12ABD46E}"/>
              </a:ext>
            </a:extLst>
          </p:cNvPr>
          <p:cNvSpPr>
            <a:spLocks noGrp="1"/>
          </p:cNvSpPr>
          <p:nvPr>
            <p:ph type="sldNum" sz="quarter" idx="10"/>
          </p:nvPr>
        </p:nvSpPr>
        <p:spPr/>
        <p:txBody>
          <a:bodyPr/>
          <a:lstStyle/>
          <a:p>
            <a:fld id="{D08B38D1-0D29-4AE4-A336-D3E6F13D4D2A}" type="slidenum">
              <a:rPr lang="es-ES" smtClean="0"/>
              <a:pPr/>
              <a:t>‹#›</a:t>
            </a:fld>
            <a:endParaRPr lang="es-ES"/>
          </a:p>
        </p:txBody>
      </p:sp>
      <p:sp>
        <p:nvSpPr>
          <p:cNvPr id="5" name="Rectángulo 1">
            <a:extLst>
              <a:ext uri="{FF2B5EF4-FFF2-40B4-BE49-F238E27FC236}">
                <a16:creationId xmlns:a16="http://schemas.microsoft.com/office/drawing/2014/main" id="{58DD58A3-EA1B-4935-B626-F4247BF73DC1}"/>
              </a:ext>
            </a:extLst>
          </p:cNvPr>
          <p:cNvSpPr>
            <a:spLocks noChangeArrowheads="1"/>
          </p:cNvSpPr>
          <p:nvPr userDrawn="1"/>
        </p:nvSpPr>
        <p:spPr bwMode="auto">
          <a:xfrm>
            <a:off x="899592" y="2780928"/>
            <a:ext cx="7776864" cy="279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URBANREC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which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proposal</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was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submitted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Call</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H2020-WASTE-2015, “A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resource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recycle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reuse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recover</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raw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materials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Topic</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WASTE-6a-2015 “Eco-</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innovative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solutions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and has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received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funding</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from</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the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Union’s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Horizon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2020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research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innovation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programme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under</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grant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agreement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nº</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690103.</a:t>
            </a:r>
          </a:p>
        </p:txBody>
      </p:sp>
      <p:pic>
        <p:nvPicPr>
          <p:cNvPr id="6" name="Imagen 4">
            <a:extLst>
              <a:ext uri="{FF2B5EF4-FFF2-40B4-BE49-F238E27FC236}">
                <a16:creationId xmlns:a16="http://schemas.microsoft.com/office/drawing/2014/main" id="{2E6EE652-86B1-47BE-B718-A9D7708D5AD2}"/>
              </a:ext>
            </a:extLst>
          </p:cNvPr>
          <p:cNvPicPr>
            <a:picLocks noChangeAspect="1"/>
          </p:cNvPicPr>
          <p:nvPr userDrawn="1"/>
        </p:nvPicPr>
        <p:blipFill>
          <a:blip r:embed="rId2"/>
          <a:stretch>
            <a:fillRect/>
          </a:stretch>
        </p:blipFill>
        <p:spPr>
          <a:xfrm>
            <a:off x="3815916" y="1628800"/>
            <a:ext cx="1512169" cy="1008112"/>
          </a:xfrm>
          <a:prstGeom prst="rect">
            <a:avLst/>
          </a:prstGeom>
        </p:spPr>
      </p:pic>
      <p:sp>
        <p:nvSpPr>
          <p:cNvPr id="7" name="Title 1">
            <a:extLst>
              <a:ext uri="{FF2B5EF4-FFF2-40B4-BE49-F238E27FC236}">
                <a16:creationId xmlns:a16="http://schemas.microsoft.com/office/drawing/2014/main" id="{AD26F7E8-B4C3-4A1A-B10F-CB0F393F949E}"/>
              </a:ext>
            </a:extLst>
          </p:cNvPr>
          <p:cNvSpPr txBox="1">
            <a:spLocks/>
          </p:cNvSpPr>
          <p:nvPr userDrawn="1"/>
        </p:nvSpPr>
        <p:spPr>
          <a:xfrm>
            <a:off x="1331640" y="-171400"/>
            <a:ext cx="7543800" cy="10579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r>
              <a:rPr lang="en-US" dirty="0"/>
              <a:t>Acknowledgments</a:t>
            </a:r>
            <a:endParaRPr lang="en-GB" dirty="0"/>
          </a:p>
        </p:txBody>
      </p:sp>
    </p:spTree>
    <p:extLst>
      <p:ext uri="{BB962C8B-B14F-4D97-AF65-F5344CB8AC3E}">
        <p14:creationId xmlns:p14="http://schemas.microsoft.com/office/powerpoint/2010/main" val="35853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50F43-01E3-493D-98F7-7FF9FE9CA32E}"/>
              </a:ext>
            </a:extLst>
          </p:cNvPr>
          <p:cNvSpPr>
            <a:spLocks noGrp="1"/>
          </p:cNvSpPr>
          <p:nvPr>
            <p:ph type="sldNum" sz="quarter" idx="10"/>
          </p:nvPr>
        </p:nvSpPr>
        <p:spPr/>
        <p:txBody>
          <a:bodyPr/>
          <a:lstStyle/>
          <a:p>
            <a:fld id="{D08B38D1-0D29-4AE4-A336-D3E6F13D4D2A}" type="slidenum">
              <a:rPr lang="es-ES" smtClean="0"/>
              <a:pPr/>
              <a:t>‹#›</a:t>
            </a:fld>
            <a:endParaRPr lang="es-ES" dirty="0"/>
          </a:p>
        </p:txBody>
      </p:sp>
      <p:sp>
        <p:nvSpPr>
          <p:cNvPr id="4" name="CuadroTexto 1">
            <a:extLst>
              <a:ext uri="{FF2B5EF4-FFF2-40B4-BE49-F238E27FC236}">
                <a16:creationId xmlns:a16="http://schemas.microsoft.com/office/drawing/2014/main" id="{10E7A417-58E1-410A-8464-A4BDC1426E18}"/>
              </a:ext>
            </a:extLst>
          </p:cNvPr>
          <p:cNvSpPr txBox="1"/>
          <p:nvPr userDrawn="1"/>
        </p:nvSpPr>
        <p:spPr>
          <a:xfrm>
            <a:off x="2352578" y="4149080"/>
            <a:ext cx="4198585" cy="830997"/>
          </a:xfrm>
          <a:prstGeom prst="rect">
            <a:avLst/>
          </a:prstGeom>
          <a:noFill/>
        </p:spPr>
        <p:txBody>
          <a:bodyPr wrap="none" rtlCol="0">
            <a:spAutoFit/>
          </a:bodyPr>
          <a:lstStyle/>
          <a:p>
            <a:pPr algn="ct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a:p>
            <a:pPr algn="ctr"/>
            <a:r>
              <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www.urbanrec-project.eu</a:t>
            </a: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el 1">
            <a:extLst>
              <a:ext uri="{FF2B5EF4-FFF2-40B4-BE49-F238E27FC236}">
                <a16:creationId xmlns:a16="http://schemas.microsoft.com/office/drawing/2014/main" id="{9AB084AE-FAC2-44F8-8277-EF273D0FC058}"/>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1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3EB0E14-E1E6-4FC3-BEDA-8C5DCBE36C9C}" type="datetime1">
              <a:rPr lang="es-ES" smtClean="0"/>
              <a:t>21/06/2019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35FA3425-E2D8-444F-B93B-151AD24C688D}" type="datetime1">
              <a:rPr lang="es-ES" smtClean="0"/>
              <a:t>21/06/2019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9410" y="-133658"/>
            <a:ext cx="7543800" cy="1057912"/>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81279" y="1910386"/>
            <a:ext cx="7543801"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052477" y="6435758"/>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dirty="0"/>
          </a:p>
        </p:txBody>
      </p:sp>
      <p:sp>
        <p:nvSpPr>
          <p:cNvPr id="13" name="Text Placeholder 3">
            <a:extLst>
              <a:ext uri="{FF2B5EF4-FFF2-40B4-BE49-F238E27FC236}">
                <a16:creationId xmlns:a16="http://schemas.microsoft.com/office/drawing/2014/main" id="{BCDE0C25-4C81-4F97-AC5D-B18777F1815F}"/>
              </a:ext>
            </a:extLst>
          </p:cNvPr>
          <p:cNvSpPr txBox="1">
            <a:spLocks/>
          </p:cNvSpPr>
          <p:nvPr userDrawn="1"/>
        </p:nvSpPr>
        <p:spPr>
          <a:xfrm>
            <a:off x="1166238" y="6554715"/>
            <a:ext cx="7153231" cy="401205"/>
          </a:xfrm>
          <a:prstGeom prst="rect">
            <a:avLst/>
          </a:prstGeom>
        </p:spPr>
        <p:txBody>
          <a:bodyPr>
            <a:normAutofit/>
          </a:bodyPr>
          <a:lstStyle>
            <a:lvl1pPr marL="91440" indent="-9144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sz="1100" dirty="0"/>
              <a:t>URBANREC Training Material - Adhesive and foams obtained from secondary polyols</a:t>
            </a:r>
          </a:p>
          <a:p>
            <a:endParaRPr lang="en-GB" sz="1100" dirty="0"/>
          </a:p>
        </p:txBody>
      </p:sp>
      <p:pic>
        <p:nvPicPr>
          <p:cNvPr id="17" name="Picture 16">
            <a:extLst>
              <a:ext uri="{FF2B5EF4-FFF2-40B4-BE49-F238E27FC236}">
                <a16:creationId xmlns:a16="http://schemas.microsoft.com/office/drawing/2014/main" id="{BE85262B-6E12-4B64-BEBE-285CE786F4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2" y="102682"/>
            <a:ext cx="1089421" cy="733663"/>
          </a:xfrm>
          <a:prstGeom prst="rect">
            <a:avLst/>
          </a:prstGeom>
        </p:spPr>
      </p:pic>
      <p:pic>
        <p:nvPicPr>
          <p:cNvPr id="18" name="Imagen 4">
            <a:extLst>
              <a:ext uri="{FF2B5EF4-FFF2-40B4-BE49-F238E27FC236}">
                <a16:creationId xmlns:a16="http://schemas.microsoft.com/office/drawing/2014/main" id="{7942BD81-0CD8-4E78-8233-343D32EFA02D}"/>
              </a:ext>
            </a:extLst>
          </p:cNvPr>
          <p:cNvPicPr>
            <a:picLocks noChangeAspect="1"/>
          </p:cNvPicPr>
          <p:nvPr userDrawn="1"/>
        </p:nvPicPr>
        <p:blipFill>
          <a:blip r:embed="rId10"/>
          <a:stretch>
            <a:fillRect/>
          </a:stretch>
        </p:blipFill>
        <p:spPr>
          <a:xfrm>
            <a:off x="127039" y="6225855"/>
            <a:ext cx="754240" cy="502826"/>
          </a:xfrm>
          <a:prstGeom prst="rect">
            <a:avLst/>
          </a:prstGeom>
        </p:spPr>
      </p:pic>
      <p:pic>
        <p:nvPicPr>
          <p:cNvPr id="10" name="Picture 9">
            <a:extLst>
              <a:ext uri="{FF2B5EF4-FFF2-40B4-BE49-F238E27FC236}">
                <a16:creationId xmlns:a16="http://schemas.microsoft.com/office/drawing/2014/main" id="{6EDCA211-7858-4D75-AADB-A77C04244FE3}"/>
              </a:ext>
            </a:extLst>
          </p:cNvPr>
          <p:cNvPicPr>
            <a:picLocks noChangeAspect="1"/>
          </p:cNvPicPr>
          <p:nvPr userDrawn="1"/>
        </p:nvPicPr>
        <p:blipFill>
          <a:blip r:embed="rId11" cstate="print">
            <a:biLevel thresh="25000"/>
            <a:extLst>
              <a:ext uri="{28A0092B-C50C-407E-A947-70E740481C1C}">
                <a14:useLocalDpi xmlns:a14="http://schemas.microsoft.com/office/drawing/2010/main" val="0"/>
              </a:ext>
            </a:extLst>
          </a:blip>
          <a:stretch>
            <a:fillRect/>
          </a:stretch>
        </p:blipFill>
        <p:spPr>
          <a:xfrm flipH="1">
            <a:off x="8388424" y="6456067"/>
            <a:ext cx="717027" cy="304759"/>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876" r:id="rId3"/>
    <p:sldLayoutId id="2147483877" r:id="rId4"/>
    <p:sldLayoutId id="2147483878" r:id="rId5"/>
    <p:sldLayoutId id="2147483794" r:id="rId6"/>
    <p:sldLayoutId id="2147483795" r:id="rId7"/>
  </p:sldLayoutIdLst>
  <p:hf hdr="0" dt="0"/>
  <p:txStyles>
    <p:title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86D0A-637A-4949-A10B-2AD9566759A2}"/>
              </a:ext>
            </a:extLst>
          </p:cNvPr>
          <p:cNvSpPr>
            <a:spLocks noGrp="1"/>
          </p:cNvSpPr>
          <p:nvPr>
            <p:ph type="subTitle" idx="1"/>
          </p:nvPr>
        </p:nvSpPr>
        <p:spPr>
          <a:xfrm>
            <a:off x="635861" y="2943420"/>
            <a:ext cx="7910414" cy="2771360"/>
          </a:xfrm>
        </p:spPr>
        <p:txBody>
          <a:bodyPr>
            <a:normAutofit/>
          </a:bodyPr>
          <a:lstStyle/>
          <a:p>
            <a:r>
              <a:rPr lang="en-US" dirty="0"/>
              <a:t>Adhesive and foams obtained from secondary polyols</a:t>
            </a:r>
          </a:p>
        </p:txBody>
      </p:sp>
      <p:sp>
        <p:nvSpPr>
          <p:cNvPr id="4" name="1 Título">
            <a:extLst>
              <a:ext uri="{FF2B5EF4-FFF2-40B4-BE49-F238E27FC236}">
                <a16:creationId xmlns:a16="http://schemas.microsoft.com/office/drawing/2014/main" id="{32004F22-769D-4930-BC35-3BD9A0EC44E4}"/>
              </a:ext>
            </a:extLst>
          </p:cNvPr>
          <p:cNvSpPr txBox="1">
            <a:spLocks/>
          </p:cNvSpPr>
          <p:nvPr/>
        </p:nvSpPr>
        <p:spPr>
          <a:xfrm>
            <a:off x="622026" y="2564904"/>
            <a:ext cx="7920880"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D6DD2-F6DE-4C7A-A8DE-9170F023D90E}"/>
              </a:ext>
            </a:extLst>
          </p:cNvPr>
          <p:cNvSpPr>
            <a:spLocks noGrp="1"/>
          </p:cNvSpPr>
          <p:nvPr>
            <p:ph type="sldNum" sz="quarter" idx="12"/>
          </p:nvPr>
        </p:nvSpPr>
        <p:spPr/>
        <p:txBody>
          <a:bodyPr/>
          <a:lstStyle/>
          <a:p>
            <a:fld id="{D08B38D1-0D29-4AE4-A336-D3E6F13D4D2A}" type="slidenum">
              <a:rPr lang="es-ES" smtClean="0"/>
              <a:pPr/>
              <a:t>2</a:t>
            </a:fld>
            <a:endParaRPr lang="es-ES"/>
          </a:p>
        </p:txBody>
      </p:sp>
    </p:spTree>
    <p:extLst>
      <p:ext uri="{BB962C8B-B14F-4D97-AF65-F5344CB8AC3E}">
        <p14:creationId xmlns:p14="http://schemas.microsoft.com/office/powerpoint/2010/main" val="15133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331641" y="299498"/>
            <a:ext cx="7560840" cy="563231"/>
          </a:xfrm>
        </p:spPr>
        <p:txBody>
          <a:bodyPr/>
          <a:lstStyle/>
          <a:p>
            <a:pPr lvl="0"/>
            <a:r>
              <a:rPr lang="en-GB" dirty="0"/>
              <a:t>Post-consumer foam separation</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pic>
        <p:nvPicPr>
          <p:cNvPr id="8" name="Grafik 13">
            <a:extLst>
              <a:ext uri="{FF2B5EF4-FFF2-40B4-BE49-F238E27FC236}">
                <a16:creationId xmlns:a16="http://schemas.microsoft.com/office/drawing/2014/main" id="{04775154-05A9-49A4-87DD-EB20E9DDF4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96195" y="940139"/>
            <a:ext cx="6430725" cy="3779603"/>
          </a:xfrm>
          <a:prstGeom prst="rect">
            <a:avLst/>
          </a:prstGeom>
        </p:spPr>
      </p:pic>
      <p:sp>
        <p:nvSpPr>
          <p:cNvPr id="3" name="TextBox 2">
            <a:extLst>
              <a:ext uri="{FF2B5EF4-FFF2-40B4-BE49-F238E27FC236}">
                <a16:creationId xmlns:a16="http://schemas.microsoft.com/office/drawing/2014/main" id="{73AF976A-4766-482A-A076-3687E4503546}"/>
              </a:ext>
            </a:extLst>
          </p:cNvPr>
          <p:cNvSpPr txBox="1"/>
          <p:nvPr/>
        </p:nvSpPr>
        <p:spPr>
          <a:xfrm>
            <a:off x="251520" y="4797152"/>
            <a:ext cx="8640961" cy="1384995"/>
          </a:xfrm>
          <a:prstGeom prst="rect">
            <a:avLst/>
          </a:prstGeom>
          <a:noFill/>
        </p:spPr>
        <p:txBody>
          <a:bodyPr wrap="square" rtlCol="0">
            <a:spAutoFit/>
          </a:bodyPr>
          <a:lstStyle/>
          <a:p>
            <a:r>
              <a:rPr lang="en-US" sz="2800" dirty="0">
                <a:solidFill>
                  <a:schemeClr val="tx1">
                    <a:lumMod val="75000"/>
                    <a:lumOff val="25000"/>
                  </a:schemeClr>
                </a:solidFill>
              </a:rPr>
              <a:t>Separation and </a:t>
            </a:r>
            <a:r>
              <a:rPr lang="en-US" sz="2800" dirty="0" err="1">
                <a:solidFill>
                  <a:schemeClr val="tx1">
                    <a:lumMod val="75000"/>
                    <a:lumOff val="25000"/>
                  </a:schemeClr>
                </a:solidFill>
              </a:rPr>
              <a:t>analyse</a:t>
            </a:r>
            <a:r>
              <a:rPr lang="en-US" sz="2800" dirty="0">
                <a:solidFill>
                  <a:schemeClr val="tx1">
                    <a:lumMod val="75000"/>
                    <a:lumOff val="25000"/>
                  </a:schemeClr>
                </a:solidFill>
              </a:rPr>
              <a:t> of collected post-consumer foam in terms of the chemical composition of the polyol and isocyanate educts using NIR spectroscopy techniques</a:t>
            </a:r>
          </a:p>
        </p:txBody>
      </p:sp>
    </p:spTree>
    <p:extLst>
      <p:ext uri="{BB962C8B-B14F-4D97-AF65-F5344CB8AC3E}">
        <p14:creationId xmlns:p14="http://schemas.microsoft.com/office/powerpoint/2010/main" val="262658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2FB69-976E-4A25-AB9B-BB6A55C14BAE}"/>
              </a:ext>
            </a:extLst>
          </p:cNvPr>
          <p:cNvSpPr>
            <a:spLocks noGrp="1"/>
          </p:cNvSpPr>
          <p:nvPr>
            <p:ph type="title"/>
          </p:nvPr>
        </p:nvSpPr>
        <p:spPr>
          <a:xfrm>
            <a:off x="1259631" y="175993"/>
            <a:ext cx="7560840" cy="1034129"/>
          </a:xfrm>
        </p:spPr>
        <p:txBody>
          <a:bodyPr/>
          <a:lstStyle/>
          <a:p>
            <a:pPr lvl="0"/>
            <a:r>
              <a:rPr lang="en-GB" dirty="0"/>
              <a:t>Manufacturing of secondary polyols</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pic>
        <p:nvPicPr>
          <p:cNvPr id="9" name="Bild 1" descr="D:\Users\haro\AppData\Local\Microsoft\Windows\INetCache\Content.Word\Overview Results.JPG">
            <a:extLst>
              <a:ext uri="{FF2B5EF4-FFF2-40B4-BE49-F238E27FC236}">
                <a16:creationId xmlns:a16="http://schemas.microsoft.com/office/drawing/2014/main" id="{C1D0A33B-AAAD-454E-9645-DEC8F5B7DF0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36974"/>
          <a:stretch/>
        </p:blipFill>
        <p:spPr bwMode="auto">
          <a:xfrm>
            <a:off x="2087723" y="2873063"/>
            <a:ext cx="5197550" cy="1689349"/>
          </a:xfrm>
          <a:prstGeom prst="rect">
            <a:avLst/>
          </a:prstGeom>
          <a:noFill/>
          <a:ln>
            <a:noFill/>
          </a:ln>
        </p:spPr>
      </p:pic>
      <p:sp>
        <p:nvSpPr>
          <p:cNvPr id="6" name="Rectangle 5">
            <a:extLst>
              <a:ext uri="{FF2B5EF4-FFF2-40B4-BE49-F238E27FC236}">
                <a16:creationId xmlns:a16="http://schemas.microsoft.com/office/drawing/2014/main" id="{8DE70651-8D33-4A59-896C-E51DF926504E}"/>
              </a:ext>
            </a:extLst>
          </p:cNvPr>
          <p:cNvSpPr/>
          <p:nvPr/>
        </p:nvSpPr>
        <p:spPr>
          <a:xfrm>
            <a:off x="314293" y="1399245"/>
            <a:ext cx="8720900" cy="954107"/>
          </a:xfrm>
          <a:prstGeom prst="rect">
            <a:avLst/>
          </a:prstGeom>
          <a:noFill/>
        </p:spPr>
        <p:txBody>
          <a:bodyPr wrap="square" rtlCol="0">
            <a:spAutoFit/>
          </a:bodyPr>
          <a:lstStyle/>
          <a:p>
            <a:r>
              <a:rPr lang="en-GB" sz="2800" dirty="0">
                <a:solidFill>
                  <a:schemeClr val="tx1">
                    <a:lumMod val="75000"/>
                    <a:lumOff val="25000"/>
                  </a:schemeClr>
                </a:solidFill>
              </a:rPr>
              <a:t>2 solvolysis process leading to different valorisation routes of secondary polyols :</a:t>
            </a:r>
          </a:p>
        </p:txBody>
      </p:sp>
      <p:sp>
        <p:nvSpPr>
          <p:cNvPr id="10" name="Rectangle 9">
            <a:extLst>
              <a:ext uri="{FF2B5EF4-FFF2-40B4-BE49-F238E27FC236}">
                <a16:creationId xmlns:a16="http://schemas.microsoft.com/office/drawing/2014/main" id="{E121C851-E532-4F75-827E-15AA6D987B00}"/>
              </a:ext>
            </a:extLst>
          </p:cNvPr>
          <p:cNvSpPr/>
          <p:nvPr/>
        </p:nvSpPr>
        <p:spPr>
          <a:xfrm>
            <a:off x="5834391" y="4404862"/>
            <a:ext cx="2443772" cy="707886"/>
          </a:xfrm>
          <a:prstGeom prst="rect">
            <a:avLst/>
          </a:prstGeom>
          <a:noFill/>
          <a:ln>
            <a:noFill/>
          </a:ln>
        </p:spPr>
        <p:txBody>
          <a:bodyPr wrap="square" rtlCol="0">
            <a:spAutoFit/>
          </a:bodyPr>
          <a:lstStyle/>
          <a:p>
            <a:pPr marL="457200" indent="-457200">
              <a:buFont typeface="Arial" panose="020B0604020202020204" pitchFamily="34" charset="0"/>
              <a:buChar char="•"/>
            </a:pPr>
            <a:r>
              <a:rPr lang="en-GB" sz="2000" dirty="0">
                <a:solidFill>
                  <a:schemeClr val="tx1">
                    <a:lumMod val="75000"/>
                    <a:lumOff val="25000"/>
                  </a:schemeClr>
                </a:solidFill>
              </a:rPr>
              <a:t>insulation panel applications</a:t>
            </a:r>
          </a:p>
        </p:txBody>
      </p:sp>
      <p:sp>
        <p:nvSpPr>
          <p:cNvPr id="11" name="Rectangle 10">
            <a:extLst>
              <a:ext uri="{FF2B5EF4-FFF2-40B4-BE49-F238E27FC236}">
                <a16:creationId xmlns:a16="http://schemas.microsoft.com/office/drawing/2014/main" id="{6DB5B5E1-4BD4-455D-949F-084F688A8BFE}"/>
              </a:ext>
            </a:extLst>
          </p:cNvPr>
          <p:cNvSpPr/>
          <p:nvPr/>
        </p:nvSpPr>
        <p:spPr>
          <a:xfrm>
            <a:off x="1259631" y="2392244"/>
            <a:ext cx="1656184" cy="523220"/>
          </a:xfrm>
          <a:prstGeom prst="rect">
            <a:avLst/>
          </a:prstGeom>
          <a:noFill/>
          <a:ln>
            <a:solidFill>
              <a:srgbClr val="455F51"/>
            </a:solidFill>
          </a:ln>
        </p:spPr>
        <p:txBody>
          <a:bodyPr wrap="square" rtlCol="0">
            <a:spAutoFit/>
          </a:bodyPr>
          <a:lstStyle/>
          <a:p>
            <a:r>
              <a:rPr lang="en-GB" sz="2800" dirty="0">
                <a:solidFill>
                  <a:schemeClr val="tx1">
                    <a:lumMod val="75000"/>
                    <a:lumOff val="25000"/>
                  </a:schemeClr>
                </a:solidFill>
              </a:rPr>
              <a:t>Acidolysis</a:t>
            </a:r>
          </a:p>
        </p:txBody>
      </p:sp>
      <p:sp>
        <p:nvSpPr>
          <p:cNvPr id="12" name="Rectangle 11">
            <a:extLst>
              <a:ext uri="{FF2B5EF4-FFF2-40B4-BE49-F238E27FC236}">
                <a16:creationId xmlns:a16="http://schemas.microsoft.com/office/drawing/2014/main" id="{AA7E14B8-8255-48BD-A9C7-D10AB5A6B909}"/>
              </a:ext>
            </a:extLst>
          </p:cNvPr>
          <p:cNvSpPr/>
          <p:nvPr/>
        </p:nvSpPr>
        <p:spPr>
          <a:xfrm>
            <a:off x="6552603" y="2353352"/>
            <a:ext cx="1656184" cy="523220"/>
          </a:xfrm>
          <a:prstGeom prst="rect">
            <a:avLst/>
          </a:prstGeom>
          <a:noFill/>
          <a:ln>
            <a:solidFill>
              <a:srgbClr val="455F51"/>
            </a:solidFill>
          </a:ln>
        </p:spPr>
        <p:txBody>
          <a:bodyPr wrap="square" rtlCol="0">
            <a:spAutoFit/>
          </a:bodyPr>
          <a:lstStyle/>
          <a:p>
            <a:r>
              <a:rPr lang="en-GB" sz="2800" dirty="0">
                <a:solidFill>
                  <a:schemeClr val="tx1">
                    <a:lumMod val="75000"/>
                    <a:lumOff val="25000"/>
                  </a:schemeClr>
                </a:solidFill>
              </a:rPr>
              <a:t>Glycolysis</a:t>
            </a:r>
          </a:p>
        </p:txBody>
      </p:sp>
      <p:sp>
        <p:nvSpPr>
          <p:cNvPr id="13" name="Rectangle 12">
            <a:extLst>
              <a:ext uri="{FF2B5EF4-FFF2-40B4-BE49-F238E27FC236}">
                <a16:creationId xmlns:a16="http://schemas.microsoft.com/office/drawing/2014/main" id="{47386159-DC44-4CBF-AB7A-D2B3A02DABAD}"/>
              </a:ext>
            </a:extLst>
          </p:cNvPr>
          <p:cNvSpPr/>
          <p:nvPr/>
        </p:nvSpPr>
        <p:spPr>
          <a:xfrm>
            <a:off x="920886" y="4593322"/>
            <a:ext cx="4587217" cy="707886"/>
          </a:xfrm>
          <a:prstGeom prst="rect">
            <a:avLst/>
          </a:prstGeom>
          <a:noFill/>
          <a:ln>
            <a:noFill/>
          </a:ln>
        </p:spPr>
        <p:txBody>
          <a:bodyPr wrap="square" rtlCol="0">
            <a:spAutoFit/>
          </a:bodyPr>
          <a:lstStyle/>
          <a:p>
            <a:pPr marL="457200" indent="-457200">
              <a:buFont typeface="Arial" panose="020B0604020202020204" pitchFamily="34" charset="0"/>
              <a:buChar char="•"/>
            </a:pPr>
            <a:r>
              <a:rPr lang="en-US" sz="2000" dirty="0">
                <a:solidFill>
                  <a:schemeClr val="tx1">
                    <a:lumMod val="75000"/>
                    <a:lumOff val="25000"/>
                  </a:schemeClr>
                </a:solidFill>
              </a:rPr>
              <a:t>viscoelastic mattresses top layer foam </a:t>
            </a:r>
          </a:p>
          <a:p>
            <a:pPr marL="457200" indent="-457200">
              <a:buFont typeface="Arial" panose="020B0604020202020204" pitchFamily="34" charset="0"/>
              <a:buChar char="•"/>
            </a:pPr>
            <a:r>
              <a:rPr lang="en-US" sz="2000" dirty="0">
                <a:solidFill>
                  <a:schemeClr val="tx1">
                    <a:lumMod val="75000"/>
                    <a:lumOff val="25000"/>
                  </a:schemeClr>
                </a:solidFill>
              </a:rPr>
              <a:t>PUR hot-melt adhesive</a:t>
            </a:r>
            <a:endParaRPr lang="en-GB" sz="2000" dirty="0">
              <a:solidFill>
                <a:schemeClr val="tx1">
                  <a:lumMod val="75000"/>
                  <a:lumOff val="25000"/>
                </a:schemeClr>
              </a:solidFill>
            </a:endParaRPr>
          </a:p>
        </p:txBody>
      </p:sp>
      <p:cxnSp>
        <p:nvCxnSpPr>
          <p:cNvPr id="15" name="Connector: Elbow 14">
            <a:extLst>
              <a:ext uri="{FF2B5EF4-FFF2-40B4-BE49-F238E27FC236}">
                <a16:creationId xmlns:a16="http://schemas.microsoft.com/office/drawing/2014/main" id="{84B6AA5B-F97D-48FF-912D-8B324A6BCE9D}"/>
              </a:ext>
            </a:extLst>
          </p:cNvPr>
          <p:cNvCxnSpPr>
            <a:cxnSpLocks/>
            <a:stCxn id="11" idx="1"/>
            <a:endCxn id="13" idx="1"/>
          </p:cNvCxnSpPr>
          <p:nvPr/>
        </p:nvCxnSpPr>
        <p:spPr>
          <a:xfrm rot="10800000" flipV="1">
            <a:off x="920887" y="2653853"/>
            <a:ext cx="338745" cy="2293411"/>
          </a:xfrm>
          <a:prstGeom prst="bentConnector3">
            <a:avLst>
              <a:gd name="adj1" fmla="val 167484"/>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Connector: Elbow 18">
            <a:extLst>
              <a:ext uri="{FF2B5EF4-FFF2-40B4-BE49-F238E27FC236}">
                <a16:creationId xmlns:a16="http://schemas.microsoft.com/office/drawing/2014/main" id="{4909D4F3-D2A4-4F4A-BCE4-68B83E73E125}"/>
              </a:ext>
            </a:extLst>
          </p:cNvPr>
          <p:cNvCxnSpPr>
            <a:cxnSpLocks/>
            <a:stCxn id="12" idx="3"/>
            <a:endCxn id="10" idx="3"/>
          </p:cNvCxnSpPr>
          <p:nvPr/>
        </p:nvCxnSpPr>
        <p:spPr>
          <a:xfrm>
            <a:off x="8208787" y="2614962"/>
            <a:ext cx="69376" cy="2143843"/>
          </a:xfrm>
          <a:prstGeom prst="bentConnector3">
            <a:avLst>
              <a:gd name="adj1" fmla="val 429509"/>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ectangle 33">
            <a:extLst>
              <a:ext uri="{FF2B5EF4-FFF2-40B4-BE49-F238E27FC236}">
                <a16:creationId xmlns:a16="http://schemas.microsoft.com/office/drawing/2014/main" id="{EB3C0E52-AE3A-4469-8F5D-813426072AAA}"/>
              </a:ext>
            </a:extLst>
          </p:cNvPr>
          <p:cNvSpPr/>
          <p:nvPr/>
        </p:nvSpPr>
        <p:spPr>
          <a:xfrm>
            <a:off x="314293" y="5293230"/>
            <a:ext cx="8815675" cy="954107"/>
          </a:xfrm>
          <a:prstGeom prst="rect">
            <a:avLst/>
          </a:prstGeom>
          <a:noFill/>
        </p:spPr>
        <p:txBody>
          <a:bodyPr wrap="square" rtlCol="0">
            <a:spAutoFit/>
          </a:bodyPr>
          <a:lstStyle/>
          <a:p>
            <a:r>
              <a:rPr lang="en-GB" sz="2800" dirty="0">
                <a:solidFill>
                  <a:schemeClr val="tx1">
                    <a:lumMod val="75000"/>
                    <a:lumOff val="25000"/>
                  </a:schemeClr>
                </a:solidFill>
              </a:rPr>
              <a:t>Possible use of obtained polyol in flexible and rigid foam application and hot-melt adhesive</a:t>
            </a:r>
          </a:p>
        </p:txBody>
      </p:sp>
    </p:spTree>
    <p:extLst>
      <p:ext uri="{BB962C8B-B14F-4D97-AF65-F5344CB8AC3E}">
        <p14:creationId xmlns:p14="http://schemas.microsoft.com/office/powerpoint/2010/main" val="324061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77176-47EA-46A6-B571-FC65E191FBC2}"/>
              </a:ext>
            </a:extLst>
          </p:cNvPr>
          <p:cNvSpPr>
            <a:spLocks noGrp="1"/>
          </p:cNvSpPr>
          <p:nvPr>
            <p:ph type="sldNum" sz="quarter" idx="10"/>
          </p:nvPr>
        </p:nvSpPr>
        <p:spPr/>
        <p:txBody>
          <a:bodyPr/>
          <a:lstStyle/>
          <a:p>
            <a:fld id="{D08B38D1-0D29-4AE4-A336-D3E6F13D4D2A}" type="slidenum">
              <a:rPr lang="es-ES" smtClean="0"/>
              <a:pPr/>
              <a:t>5</a:t>
            </a:fld>
            <a:endParaRPr lang="es-ES"/>
          </a:p>
        </p:txBody>
      </p:sp>
    </p:spTree>
    <p:extLst>
      <p:ext uri="{BB962C8B-B14F-4D97-AF65-F5344CB8AC3E}">
        <p14:creationId xmlns:p14="http://schemas.microsoft.com/office/powerpoint/2010/main" val="320544251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3103</TotalTime>
  <Words>222</Words>
  <Application>Microsoft Office PowerPoint</Application>
  <PresentationFormat>On-screen Show (4:3)</PresentationFormat>
  <Paragraphs>27</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Tahoma</vt:lpstr>
      <vt:lpstr>Retrospección</vt:lpstr>
      <vt:lpstr>PowerPoint Presentation</vt:lpstr>
      <vt:lpstr>PowerPoint Presentation</vt:lpstr>
      <vt:lpstr>Post-consumer foam separation</vt:lpstr>
      <vt:lpstr>Manufacturing of secondary polyols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Gaelle Colas</cp:lastModifiedBy>
  <cp:revision>309</cp:revision>
  <dcterms:created xsi:type="dcterms:W3CDTF">2013-08-07T10:27:33Z</dcterms:created>
  <dcterms:modified xsi:type="dcterms:W3CDTF">2019-06-21T14:37:01Z</dcterms:modified>
</cp:coreProperties>
</file>