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 id="2147483850" r:id="rId2"/>
    <p:sldMasterId id="2147483862" r:id="rId3"/>
    <p:sldMasterId id="2147483826" r:id="rId4"/>
    <p:sldMasterId id="2147483838" r:id="rId5"/>
    <p:sldMasterId id="2147483814" r:id="rId6"/>
    <p:sldMasterId id="2147483802" r:id="rId7"/>
  </p:sldMasterIdLst>
  <p:notesMasterIdLst>
    <p:notesMasterId r:id="rId17"/>
  </p:notesMasterIdLst>
  <p:handoutMasterIdLst>
    <p:handoutMasterId r:id="rId18"/>
  </p:handoutMasterIdLst>
  <p:sldIdLst>
    <p:sldId id="339" r:id="rId8"/>
    <p:sldId id="362" r:id="rId9"/>
    <p:sldId id="348" r:id="rId10"/>
    <p:sldId id="363" r:id="rId11"/>
    <p:sldId id="364" r:id="rId12"/>
    <p:sldId id="365" r:id="rId13"/>
    <p:sldId id="366" r:id="rId14"/>
    <p:sldId id="361" r:id="rId15"/>
    <p:sldId id="334"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0760" autoAdjust="0"/>
  </p:normalViewPr>
  <p:slideViewPr>
    <p:cSldViewPr>
      <p:cViewPr varScale="1">
        <p:scale>
          <a:sx n="81" d="100"/>
          <a:sy n="81" d="100"/>
        </p:scale>
        <p:origin x="249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04/06/2019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04/06/2019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presentation is based on results obtained in URBANREC’s deliverable 1.1: “definition of the starting situation in URBANREC regions”, achieved within the framework of task 1.1 which aim is to define an evaluation of bulky waste management in the 4 regions involved in URBANREC at the beginning of the project.</a:t>
            </a:r>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a:extLst>
              <a:ext uri="{FF2B5EF4-FFF2-40B4-BE49-F238E27FC236}">
                <a16:creationId xmlns:a16="http://schemas.microsoft.com/office/drawing/2014/main" id="{99B77D9E-3DF6-4945-B6E1-F0DD6FAA81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notas 2">
            <a:extLst>
              <a:ext uri="{FF2B5EF4-FFF2-40B4-BE49-F238E27FC236}">
                <a16:creationId xmlns:a16="http://schemas.microsoft.com/office/drawing/2014/main" id="{31431CEE-A08E-4FFA-9211-169127BFB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s-ES" sz="1200" b="0" i="0" dirty="0">
                <a:latin typeface="Times New Roman" panose="02020603050405020304" pitchFamily="18" charset="0"/>
                <a:cs typeface="Times New Roman" panose="02020603050405020304" pitchFamily="18" charset="0"/>
              </a:rPr>
              <a:t>URBANREC is implementing an eco-innovative and integral bulky waste management system (enhancing prevention and reuse, improving logistics and allowing new waste treatments to obtain high added value recycled products) and demonstrating its effectiveness in different EU regions, including a roadmap to improve Eco-efficiency on European waste management &amp; Pro-active standardization strategy. </a:t>
            </a:r>
            <a:endParaRPr lang="es-ES" altLang="es-ES" sz="1200" b="0" i="0" dirty="0"/>
          </a:p>
          <a:p>
            <a:pPr eaLnBrk="1" hangingPunct="1">
              <a:spcBef>
                <a:spcPct val="0"/>
              </a:spcBef>
            </a:pPr>
            <a:endParaRPr lang="en-US" altLang="es-ES" dirty="0"/>
          </a:p>
        </p:txBody>
      </p:sp>
      <p:sp>
        <p:nvSpPr>
          <p:cNvPr id="35844" name="Marcador de número de diapositiva 3">
            <a:extLst>
              <a:ext uri="{FF2B5EF4-FFF2-40B4-BE49-F238E27FC236}">
                <a16:creationId xmlns:a16="http://schemas.microsoft.com/office/drawing/2014/main" id="{72F918FA-4521-405B-A1D9-D5DC7B75E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2E29AC-A837-4C27-92B8-FC8636499A04}" type="slidenum">
              <a:rPr lang="es-ES" altLang="es-ES" smtClean="0"/>
              <a:pPr fontAlgn="base">
                <a:spcBef>
                  <a:spcPct val="0"/>
                </a:spcBef>
                <a:spcAft>
                  <a:spcPct val="0"/>
                </a:spcAft>
              </a:pPr>
              <a:t>2</a:t>
            </a:fld>
            <a:endParaRPr lang="es-ES" altLang="es-ES"/>
          </a:p>
        </p:txBody>
      </p:sp>
    </p:spTree>
    <p:extLst>
      <p:ext uri="{BB962C8B-B14F-4D97-AF65-F5344CB8AC3E}">
        <p14:creationId xmlns:p14="http://schemas.microsoft.com/office/powerpoint/2010/main" val="54105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Deliverable 1.1 summarizes the current situation of bulky waste management in the 4 regions participating in URBANREC project (Flanders, Warsaw, Izmir, Valencia) focused on: collection, treatment schemes and reuse.</a:t>
            </a:r>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42614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Flanders </a:t>
            </a:r>
            <a:r>
              <a:rPr lang="en-GB" sz="1200" kern="1200" dirty="0">
                <a:solidFill>
                  <a:schemeClr val="tx1"/>
                </a:solidFill>
                <a:effectLst/>
                <a:latin typeface="+mn-lt"/>
                <a:ea typeface="+mn-ea"/>
                <a:cs typeface="+mn-cs"/>
              </a:rPr>
              <a:t>(Belgium) has an advanced bulky waste management system with a very well-equipped infrastructure for collection and treatment of bulky waste. In Flanders, strict rules exist on the establishment of civic amenity sites (CAS), covering 95.8% of the population living within 5 km of a CAS.</a:t>
            </a:r>
            <a:endParaRPr lang="en-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Twenty years of experience and several key-success factors such as the inclusion of reuse in the local household waste management policy in Flanders result in a high presence for the reuse sector.</a:t>
            </a:r>
            <a:endParaRPr lang="es-ES" altLang="es-ES"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Valencia </a:t>
            </a:r>
            <a:r>
              <a:rPr lang="en-GB" sz="1200" kern="1200" dirty="0">
                <a:solidFill>
                  <a:schemeClr val="tx1"/>
                </a:solidFill>
                <a:effectLst/>
                <a:latin typeface="+mn-lt"/>
                <a:ea typeface="+mn-ea"/>
                <a:cs typeface="+mn-cs"/>
              </a:rPr>
              <a:t>(Spain) has an extensive network for bulky waste management, thus increasing the amount which they can collect and avoiding illegal dumping. One of the problems with reference to the civic amenity sites in Spain is the low availability of them in remote areas, that is to say, small towns far from large urban centres. In Spain, reuse is organized through non-profit organizations but there is no control from the government on the amounts collected because there is no regulation about this type of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critical points is derived from the high amount of non-separated bulky waste (mixed bulky waste), counted in Spain and Belgium. At the moment there is still material that is destined to landfill or incineration that has a high potential of another type of recovery or reuse.</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Warsaw</a:t>
            </a:r>
            <a:r>
              <a:rPr lang="en-GB" sz="1200" kern="1200" dirty="0">
                <a:solidFill>
                  <a:schemeClr val="tx1"/>
                </a:solidFill>
                <a:effectLst/>
                <a:latin typeface="+mn-lt"/>
                <a:ea typeface="+mn-ea"/>
                <a:cs typeface="+mn-cs"/>
              </a:rPr>
              <a:t> (Poland) compared to Spain or Belgium has less availability of civic amenity sites, the low number of CAS is offset by a good door-to-door collection system.</a:t>
            </a:r>
            <a:endParaRPr lang="en-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bulky waste treatment in Warsaw is only available through sorting centres but no other systems such as reuse.</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In the Province of </a:t>
            </a:r>
            <a:r>
              <a:rPr lang="en-GB" sz="1200" b="1" kern="1200" dirty="0">
                <a:solidFill>
                  <a:schemeClr val="tx1"/>
                </a:solidFill>
                <a:effectLst/>
                <a:latin typeface="+mn-lt"/>
                <a:ea typeface="+mn-ea"/>
                <a:cs typeface="+mn-cs"/>
              </a:rPr>
              <a:t>Izmir</a:t>
            </a:r>
            <a:r>
              <a:rPr lang="en-GB" sz="1200" kern="1200" dirty="0">
                <a:solidFill>
                  <a:schemeClr val="tx1"/>
                </a:solidFill>
                <a:effectLst/>
                <a:latin typeface="+mn-lt"/>
                <a:ea typeface="+mn-ea"/>
                <a:cs typeface="+mn-cs"/>
              </a:rPr>
              <a:t> (Turkey), only two methods are available (collect on demand and kerbside collection), in which the civic amenity site is excluded. </a:t>
            </a:r>
            <a:endParaRPr lang="en-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government of Turkey has targets about specific bulky waste to establish CAS all over the country.</a:t>
            </a:r>
          </a:p>
          <a:p>
            <a:r>
              <a:rPr lang="en-GB" sz="1200" kern="1200" dirty="0">
                <a:solidFill>
                  <a:schemeClr val="tx1"/>
                </a:solidFill>
                <a:effectLst/>
                <a:latin typeface="+mn-lt"/>
                <a:ea typeface="+mn-ea"/>
                <a:cs typeface="+mn-cs"/>
              </a:rPr>
              <a:t>Concerning the different types of methods in Province of Izmir most of the bulky waste is destined to landfill. In the District of </a:t>
            </a:r>
            <a:r>
              <a:rPr lang="en-GB" sz="1200" kern="1200" dirty="0" err="1">
                <a:solidFill>
                  <a:schemeClr val="tx1"/>
                </a:solidFill>
                <a:effectLst/>
                <a:latin typeface="+mn-lt"/>
                <a:ea typeface="+mn-ea"/>
                <a:cs typeface="+mn-cs"/>
              </a:rPr>
              <a:t>Bornova</a:t>
            </a:r>
            <a:r>
              <a:rPr lang="en-GB" sz="1200" kern="1200" dirty="0">
                <a:solidFill>
                  <a:schemeClr val="tx1"/>
                </a:solidFill>
                <a:effectLst/>
                <a:latin typeface="+mn-lt"/>
                <a:ea typeface="+mn-ea"/>
                <a:cs typeface="+mn-cs"/>
              </a:rPr>
              <a:t> (Turkey) there is only one reuse centre reducing the amount of bulky waste destined to worse treatment methods but not enough to cover the entire population.</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7</a:t>
            </a:fld>
            <a:endParaRPr lang="es-ES" altLang="es-ES"/>
          </a:p>
        </p:txBody>
      </p:sp>
    </p:spTree>
    <p:extLst>
      <p:ext uri="{BB962C8B-B14F-4D97-AF65-F5344CB8AC3E}">
        <p14:creationId xmlns:p14="http://schemas.microsoft.com/office/powerpoint/2010/main" val="19294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a:extLst>
              <a:ext uri="{FF2B5EF4-FFF2-40B4-BE49-F238E27FC236}">
                <a16:creationId xmlns:a16="http://schemas.microsoft.com/office/drawing/2014/main" id="{2106CFCB-854D-44AE-BE5F-504A71D71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332C04E-C5C0-4E16-89BA-7965A6CD9BA6}"/>
              </a:ext>
            </a:extLst>
          </p:cNvPr>
          <p:cNvSpPr>
            <a:spLocks noGrp="1"/>
          </p:cNvSpPr>
          <p:nvPr>
            <p:ph type="body" idx="1"/>
          </p:nvPr>
        </p:nvSpPr>
        <p:spPr/>
        <p:txBody>
          <a:bodyPr>
            <a:normAutofit/>
          </a:bodyPr>
          <a:lstStyle/>
          <a:p>
            <a:pPr eaLnBrk="1" fontAlgn="auto" hangingPunct="1">
              <a:spcBef>
                <a:spcPts val="0"/>
              </a:spcBef>
              <a:spcAft>
                <a:spcPts val="0"/>
              </a:spcAft>
              <a:defRPr/>
            </a:pPr>
            <a:endParaRPr lang="es-ES" dirty="0"/>
          </a:p>
        </p:txBody>
      </p:sp>
      <p:sp>
        <p:nvSpPr>
          <p:cNvPr id="53252" name="Marcador de número de diapositiva 3">
            <a:extLst>
              <a:ext uri="{FF2B5EF4-FFF2-40B4-BE49-F238E27FC236}">
                <a16:creationId xmlns:a16="http://schemas.microsoft.com/office/drawing/2014/main" id="{ED7E3F77-0D67-40A9-BFA8-4035CF4E3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DDDDCC-9516-420A-A803-93022BE86FD3}" type="slidenum">
              <a:rPr lang="es-ES" altLang="es-ES" smtClean="0"/>
              <a:pPr fontAlgn="base">
                <a:spcBef>
                  <a:spcPct val="0"/>
                </a:spcBef>
                <a:spcAft>
                  <a:spcPct val="0"/>
                </a:spcAft>
              </a:pPr>
              <a:t>8</a:t>
            </a:fld>
            <a:endParaRPr lang="es-ES" altLang="es-ES"/>
          </a:p>
        </p:txBody>
      </p:sp>
    </p:spTree>
    <p:extLst>
      <p:ext uri="{BB962C8B-B14F-4D97-AF65-F5344CB8AC3E}">
        <p14:creationId xmlns:p14="http://schemas.microsoft.com/office/powerpoint/2010/main" val="46684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46033" y="764704"/>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822961" y="4590323"/>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0FEC82-6B5A-464D-8F11-177B2D7A22E3}" type="datetime1">
              <a:rPr lang="es-ES" smtClean="0"/>
              <a:t>04/06/2019</a:t>
            </a:fld>
            <a:endParaRPr lang="es-ES"/>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pic>
        <p:nvPicPr>
          <p:cNvPr id="5" name="Imagen 4"/>
          <p:cNvPicPr>
            <a:picLocks noChangeAspect="1"/>
          </p:cNvPicPr>
          <p:nvPr userDrawn="1"/>
        </p:nvPicPr>
        <p:blipFill>
          <a:blip r:embed="rId3"/>
          <a:stretch>
            <a:fillRect/>
          </a:stretch>
        </p:blipFill>
        <p:spPr>
          <a:xfrm>
            <a:off x="0" y="0"/>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1A30C1-A824-48CC-961D-30698925B23E}" type="datetime1">
              <a:rPr lang="es-ES" smtClean="0"/>
              <a:t>04/06/2019</a:t>
            </a:fld>
            <a:endParaRPr lang="es-ES"/>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sp>
        <p:nvSpPr>
          <p:cNvPr id="7" name="Footer Placeholder 4"/>
          <p:cNvSpPr>
            <a:spLocks noGrp="1"/>
          </p:cNvSpPr>
          <p:nvPr>
            <p:ph type="ftr" sz="quarter" idx="3"/>
          </p:nvPr>
        </p:nvSpPr>
        <p:spPr>
          <a:xfrm>
            <a:off x="2764639" y="6520259"/>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a:latin typeface="Arial" pitchFamily="34" charset="0"/>
                <a:cs typeface="Arial" pitchFamily="34" charset="0"/>
              </a:rPr>
              <a:t>12 Month Meeting  30th &amp; 31th may, 2017,</a:t>
            </a:r>
          </a:p>
          <a:p>
            <a:r>
              <a:rPr lang="es-ES" dirty="0"/>
              <a:t>Valencia, </a:t>
            </a:r>
            <a:r>
              <a:rPr lang="es-ES" dirty="0" err="1"/>
              <a:t>spain</a:t>
            </a:r>
            <a:endParaRPr lang="es-ES" dirty="0"/>
          </a:p>
        </p:txBody>
      </p:sp>
    </p:spTree>
    <p:extLst>
      <p:ext uri="{BB962C8B-B14F-4D97-AF65-F5344CB8AC3E}">
        <p14:creationId xmlns:p14="http://schemas.microsoft.com/office/powerpoint/2010/main" val="302764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0C437-7AFC-49EF-8556-AF27BA0BC5AD}" type="datetime1">
              <a:rPr lang="es-ES" smtClean="0"/>
              <a:t>04/06/2019</a:t>
            </a:fld>
            <a:endParaRPr lang="es-ES"/>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sp>
        <p:nvSpPr>
          <p:cNvPr id="9" name="Footer Placeholder 4"/>
          <p:cNvSpPr>
            <a:spLocks noGrp="1"/>
          </p:cNvSpPr>
          <p:nvPr>
            <p:ph type="ftr" sz="quarter" idx="3"/>
          </p:nvPr>
        </p:nvSpPr>
        <p:spPr>
          <a:xfrm>
            <a:off x="2764639" y="6520259"/>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a:latin typeface="Arial" pitchFamily="34" charset="0"/>
                <a:cs typeface="Arial" pitchFamily="34" charset="0"/>
              </a:rPr>
              <a:t>12 Month Meeting  30th &amp; 31th may, 2017,</a:t>
            </a:r>
          </a:p>
          <a:p>
            <a:r>
              <a:rPr lang="es-ES" dirty="0"/>
              <a:t>Valencia, </a:t>
            </a:r>
            <a:r>
              <a:rPr lang="es-ES" dirty="0" err="1"/>
              <a:t>spain</a:t>
            </a:r>
            <a:endParaRPr lang="es-ES" dirty="0"/>
          </a:p>
        </p:txBody>
      </p:sp>
    </p:spTree>
    <p:extLst>
      <p:ext uri="{BB962C8B-B14F-4D97-AF65-F5344CB8AC3E}">
        <p14:creationId xmlns:p14="http://schemas.microsoft.com/office/powerpoint/2010/main" val="29900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EFB118-798D-48D6-872F-CDF67D163511}" type="datetime1">
              <a:rPr lang="es-ES" smtClean="0"/>
              <a:t>04/06/2019</a:t>
            </a:fld>
            <a:endParaRPr lang="es-ES"/>
          </a:p>
        </p:txBody>
      </p:sp>
      <p:sp>
        <p:nvSpPr>
          <p:cNvPr id="4" name="Marcador de pie de página 3"/>
          <p:cNvSpPr>
            <a:spLocks noGrp="1"/>
          </p:cNvSpPr>
          <p:nvPr>
            <p:ph type="ftr" sz="quarter" idx="11"/>
          </p:nvPr>
        </p:nvSpPr>
        <p:spPr>
          <a:xfrm>
            <a:off x="2764639" y="6459786"/>
            <a:ext cx="3617103" cy="365125"/>
          </a:xfrm>
          <a:prstGeom prst="rect">
            <a:avLst/>
          </a:prstGeom>
        </p:spPr>
        <p:txBody>
          <a:bodyPr/>
          <a:lstStyle/>
          <a:p>
            <a:r>
              <a:rPr lang="en-GB">
                <a:latin typeface="Arial" pitchFamily="34" charset="0"/>
                <a:cs typeface="Arial" pitchFamily="34" charset="0"/>
              </a:rPr>
              <a:t>12 Month Meeting  30th &amp; 31th may, 2017,</a:t>
            </a:r>
          </a:p>
          <a:p>
            <a:r>
              <a:rPr lang="es-ES"/>
              <a:t>Valencia, spain</a:t>
            </a:r>
            <a:endParaRPr lang="es-ES" dirty="0"/>
          </a:p>
        </p:txBody>
      </p:sp>
      <p:sp>
        <p:nvSpPr>
          <p:cNvPr id="5" name="Marcador de número de diapositiva 4"/>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404397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34B81916-951A-4ED0-9B0B-2E60D2B36CA3}" type="datetime1">
              <a:rPr lang="es-ES" smtClean="0"/>
              <a:t>04/06/2019</a:t>
            </a:fld>
            <a:endParaRPr lang="en-GB"/>
          </a:p>
        </p:txBody>
      </p:sp>
      <p:sp>
        <p:nvSpPr>
          <p:cNvPr id="6" name="Marcador de número de diapositiva 5"/>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2674576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1E833D3B-1132-4C44-8DFF-CC5384AA3BCE}" type="datetime1">
              <a:rPr lang="es-ES" smtClean="0"/>
              <a:t>04/06/2019</a:t>
            </a:fld>
            <a:endParaRPr lang="en-GB"/>
          </a:p>
        </p:txBody>
      </p:sp>
      <p:sp>
        <p:nvSpPr>
          <p:cNvPr id="6" name="Marcador de número de diapositiva 5"/>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146936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4D23DF9-9EA6-4035-900B-1C408D4631D2}" type="datetime1">
              <a:rPr lang="es-ES" smtClean="0"/>
              <a:t>04/06/2019</a:t>
            </a:fld>
            <a:endParaRPr lang="en-GB"/>
          </a:p>
        </p:txBody>
      </p:sp>
      <p:sp>
        <p:nvSpPr>
          <p:cNvPr id="5" name="Marcador de pie de página 4"/>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98958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06298C13-93D0-41E7-AA3E-B73B6A888342}" type="datetime1">
              <a:rPr lang="es-ES" smtClean="0"/>
              <a:t>04/06/2019</a:t>
            </a:fld>
            <a:endParaRPr lang="en-GB"/>
          </a:p>
        </p:txBody>
      </p:sp>
      <p:sp>
        <p:nvSpPr>
          <p:cNvPr id="6" name="Marcador de pie de página 5"/>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258324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6BA14D77-3124-4E38-B59A-E2FEA0EFBFF3}" type="datetime1">
              <a:rPr lang="es-ES" smtClean="0"/>
              <a:t>04/06/2019</a:t>
            </a:fld>
            <a:endParaRPr lang="en-GB"/>
          </a:p>
        </p:txBody>
      </p:sp>
      <p:sp>
        <p:nvSpPr>
          <p:cNvPr id="8" name="Marcador de pie de página 7"/>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280385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B2C35CE0-CA77-4EC4-8768-2251684A2111}" type="datetime1">
              <a:rPr lang="es-ES" smtClean="0"/>
              <a:t>04/06/2019</a:t>
            </a:fld>
            <a:endParaRPr lang="en-GB"/>
          </a:p>
        </p:txBody>
      </p:sp>
      <p:sp>
        <p:nvSpPr>
          <p:cNvPr id="4" name="Marcador de pie de página 3"/>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2904728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F18792-1C32-4777-B711-C67FD160B4F7}" type="datetime1">
              <a:rPr lang="es-ES" smtClean="0"/>
              <a:t>04/06/2019</a:t>
            </a:fld>
            <a:endParaRPr lang="en-GB"/>
          </a:p>
        </p:txBody>
      </p:sp>
      <p:sp>
        <p:nvSpPr>
          <p:cNvPr id="3" name="Marcador de pie de página 2"/>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291251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E8DDD838-3924-44AD-B118-DEF8723CFEA5}" type="datetime1">
              <a:rPr lang="es-ES" smtClean="0"/>
              <a:t>04/06/2019</a:t>
            </a:fld>
            <a:endParaRPr lang="es-ES"/>
          </a:p>
        </p:txBody>
      </p:sp>
      <p:sp>
        <p:nvSpPr>
          <p:cNvPr id="5" name="Marcador de número de diapositiva 4"/>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3258466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8D8F65F-B602-4BAC-B5BB-1903398C966E}" type="datetime1">
              <a:rPr lang="es-ES" smtClean="0"/>
              <a:t>04/06/2019</a:t>
            </a:fld>
            <a:endParaRPr lang="en-GB"/>
          </a:p>
        </p:txBody>
      </p:sp>
      <p:sp>
        <p:nvSpPr>
          <p:cNvPr id="6" name="Marcador de pie de página 5"/>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12016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A067F4-9C60-40E2-A439-5C047EE37B01}" type="datetime1">
              <a:rPr lang="es-ES" smtClean="0"/>
              <a:t>04/06/2019</a:t>
            </a:fld>
            <a:endParaRPr lang="en-GB"/>
          </a:p>
        </p:txBody>
      </p:sp>
      <p:sp>
        <p:nvSpPr>
          <p:cNvPr id="6" name="Marcador de pie de página 5"/>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764008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B162A56D-A269-4652-A0F1-EBA64ABE678A}" type="datetime1">
              <a:rPr lang="es-ES" smtClean="0"/>
              <a:t>04/06/2019</a:t>
            </a:fld>
            <a:endParaRPr lang="en-GB"/>
          </a:p>
        </p:txBody>
      </p:sp>
      <p:sp>
        <p:nvSpPr>
          <p:cNvPr id="5" name="Marcador de pie de página 4"/>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428693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5147B18-8440-4AC6-8118-CCDD6A400775}" type="datetime1">
              <a:rPr lang="es-ES" smtClean="0"/>
              <a:t>04/06/2019</a:t>
            </a:fld>
            <a:endParaRPr lang="en-GB"/>
          </a:p>
        </p:txBody>
      </p:sp>
      <p:sp>
        <p:nvSpPr>
          <p:cNvPr id="5" name="Marcador de pie de página 4"/>
          <p:cNvSpPr>
            <a:spLocks noGrp="1"/>
          </p:cNvSpPr>
          <p:nvPr>
            <p:ph type="ftr" sz="quarter" idx="11"/>
          </p:nvPr>
        </p:nvSpPr>
        <p:spPr>
          <a:xfrm>
            <a:off x="2686050" y="6356350"/>
            <a:ext cx="3771900" cy="365125"/>
          </a:xfrm>
          <a:prstGeom prst="rect">
            <a:avLst/>
          </a:prstGeom>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E06E4FC6-4233-44EE-90BD-15F69BB9C73D}" type="slidenum">
              <a:rPr lang="en-GB" smtClean="0"/>
              <a:t>‹#›</a:t>
            </a:fld>
            <a:endParaRPr lang="en-GB"/>
          </a:p>
        </p:txBody>
      </p:sp>
    </p:spTree>
    <p:extLst>
      <p:ext uri="{BB962C8B-B14F-4D97-AF65-F5344CB8AC3E}">
        <p14:creationId xmlns:p14="http://schemas.microsoft.com/office/powerpoint/2010/main" val="375864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8DC6F1E3-1A2B-498E-8E2C-8301CA346980}"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3359374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795ACE44-6C0F-48C1-9585-B6FF40974586}"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75659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787ECA3-4A60-44F9-8B9A-7E181D7DAB2B}"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92048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2F82BC98-E5EE-4974-BDCE-FB525354886A}"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555506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E48D74B7-03BF-4890-A50D-27840A2CA08F}" type="datetime1">
              <a:rPr lang="es-ES" smtClean="0"/>
              <a:t>04/06/2019</a:t>
            </a:fld>
            <a:endParaRPr lang="en-GB"/>
          </a:p>
        </p:txBody>
      </p:sp>
      <p:sp>
        <p:nvSpPr>
          <p:cNvPr id="8" name="Marcador de pie de página 7"/>
          <p:cNvSpPr>
            <a:spLocks noGrp="1"/>
          </p:cNvSpPr>
          <p:nvPr>
            <p:ph type="ftr" sz="quarter" idx="11"/>
          </p:nvPr>
        </p:nvSpPr>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1162377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21860226-2728-4E6F-8FCD-7E42E433A2E3}" type="datetime1">
              <a:rPr lang="es-ES" smtClean="0"/>
              <a:t>04/06/2019</a:t>
            </a:fld>
            <a:endParaRPr lang="en-GB"/>
          </a:p>
        </p:txBody>
      </p:sp>
      <p:sp>
        <p:nvSpPr>
          <p:cNvPr id="4" name="Marcador de pie de página 3"/>
          <p:cNvSpPr>
            <a:spLocks noGrp="1"/>
          </p:cNvSpPr>
          <p:nvPr>
            <p:ph type="ftr" sz="quarter" idx="11"/>
          </p:nvPr>
        </p:nvSpPr>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264086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4EF1FA-EA24-40AD-9181-CA3C922BDFE7}" type="datetime1">
              <a:rPr lang="es-ES" smtClean="0"/>
              <a:t>04/06/2019</a:t>
            </a:fld>
            <a:endParaRPr lang="es-ES"/>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3539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675846-8963-4B4A-87BB-55161FFB163F}" type="datetime1">
              <a:rPr lang="es-ES" smtClean="0"/>
              <a:t>04/06/2019</a:t>
            </a:fld>
            <a:endParaRPr lang="en-GB"/>
          </a:p>
        </p:txBody>
      </p:sp>
      <p:sp>
        <p:nvSpPr>
          <p:cNvPr id="3" name="Marcador de pie de página 2"/>
          <p:cNvSpPr>
            <a:spLocks noGrp="1"/>
          </p:cNvSpPr>
          <p:nvPr>
            <p:ph type="ftr" sz="quarter" idx="11"/>
          </p:nvPr>
        </p:nvSpPr>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338921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E9E107A-3B26-40BB-8F28-E7F7A36E2C28}"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4269994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484605C-7B05-44E8-9CA8-1827A94D7660}"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1826297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AB856FA5-41C0-429A-91AB-E7E511EADAA2}"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251271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EA129FAB-E7D7-437C-BC6E-A2FF644276CE}"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6A8D85A2-E71B-499F-B27E-1B70E17DDC32}" type="slidenum">
              <a:rPr lang="en-GB" smtClean="0"/>
              <a:t>‹#›</a:t>
            </a:fld>
            <a:endParaRPr lang="en-GB"/>
          </a:p>
        </p:txBody>
      </p:sp>
    </p:spTree>
    <p:extLst>
      <p:ext uri="{BB962C8B-B14F-4D97-AF65-F5344CB8AC3E}">
        <p14:creationId xmlns:p14="http://schemas.microsoft.com/office/powerpoint/2010/main" val="2441979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6245994E-4CFC-4066-A9FF-BA2A5EF4F020}"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2250609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7DE693D7-94F3-4D88-A247-C546329BF95F}"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3005277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543E796-898C-446E-AAB2-5F367084212A}"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1652154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E5DE49FC-87CB-4A22-B168-8369B79B1929}"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1962294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2999B605-3349-4452-BD3B-96BB63DA5CA3}" type="datetime1">
              <a:rPr lang="es-ES" smtClean="0"/>
              <a:t>04/06/2019</a:t>
            </a:fld>
            <a:endParaRPr lang="en-GB"/>
          </a:p>
        </p:txBody>
      </p:sp>
      <p:sp>
        <p:nvSpPr>
          <p:cNvPr id="8" name="Marcador de pie de página 7"/>
          <p:cNvSpPr>
            <a:spLocks noGrp="1"/>
          </p:cNvSpPr>
          <p:nvPr>
            <p:ph type="ftr" sz="quarter" idx="11"/>
          </p:nvPr>
        </p:nvSpPr>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348645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D51B298-E83E-40ED-A05F-77E4C46F0F87}" type="datetime1">
              <a:rPr lang="es-ES" smtClean="0"/>
              <a:t>04/06/2019</a:t>
            </a:fld>
            <a:endParaRPr lang="es-ES"/>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055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E1D99F6B-D638-449B-A2D8-55F16E121763}" type="datetime1">
              <a:rPr lang="es-ES" smtClean="0"/>
              <a:t>04/06/2019</a:t>
            </a:fld>
            <a:endParaRPr lang="en-GB"/>
          </a:p>
        </p:txBody>
      </p:sp>
      <p:sp>
        <p:nvSpPr>
          <p:cNvPr id="4" name="Marcador de pie de página 3"/>
          <p:cNvSpPr>
            <a:spLocks noGrp="1"/>
          </p:cNvSpPr>
          <p:nvPr>
            <p:ph type="ftr" sz="quarter" idx="11"/>
          </p:nvPr>
        </p:nvSpPr>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1324372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81B62D37-F358-4E14-A707-A8EEEC61CBA9}" type="datetime1">
              <a:rPr lang="es-ES" smtClean="0"/>
              <a:t>04/06/2019</a:t>
            </a:fld>
            <a:endParaRPr lang="en-GB"/>
          </a:p>
        </p:txBody>
      </p:sp>
      <p:sp>
        <p:nvSpPr>
          <p:cNvPr id="3" name="Marcador de pie de página 2"/>
          <p:cNvSpPr>
            <a:spLocks noGrp="1"/>
          </p:cNvSpPr>
          <p:nvPr>
            <p:ph type="ftr" sz="quarter" idx="11"/>
          </p:nvPr>
        </p:nvSpPr>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4098065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BBA094A3-6805-45DF-80E9-5EA2BCFEF8EF}"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1920867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B854680-99B5-407F-BA1D-9497CD4484E0}"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1834754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681B8428-FDDB-4FE2-ADCB-8928BB8A915D}"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2133320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3534DDB-B860-4673-8EE6-E2FB0018CCB4}"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AC42875A-A227-47B5-8A8A-6F89A30252C7}" type="slidenum">
              <a:rPr lang="en-GB" smtClean="0"/>
              <a:t>‹#›</a:t>
            </a:fld>
            <a:endParaRPr lang="en-GB"/>
          </a:p>
        </p:txBody>
      </p:sp>
    </p:spTree>
    <p:extLst>
      <p:ext uri="{BB962C8B-B14F-4D97-AF65-F5344CB8AC3E}">
        <p14:creationId xmlns:p14="http://schemas.microsoft.com/office/powerpoint/2010/main" val="2891606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D9ED0B32-D550-4046-AAAA-D025DBDDA405}"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3057428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42AC57D5-C570-4937-A92A-21D1EC333006}"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3438364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807066E-AF83-4427-892D-3E7598E3D3CC}"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1626816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DD805CD3-99F1-4FCC-82A1-8A3745F52940}"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37310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EB0E14-E1E6-4FC3-BEDA-8C5DCBE36C9C}" type="datetime1">
              <a:rPr lang="es-ES" smtClean="0"/>
              <a:t>04/06/2019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B238F25A-75A5-4331-94E0-CEF24E246332}" type="datetime1">
              <a:rPr lang="es-ES" smtClean="0"/>
              <a:t>04/06/2019</a:t>
            </a:fld>
            <a:endParaRPr lang="en-GB"/>
          </a:p>
        </p:txBody>
      </p:sp>
      <p:sp>
        <p:nvSpPr>
          <p:cNvPr id="8" name="Marcador de pie de página 7"/>
          <p:cNvSpPr>
            <a:spLocks noGrp="1"/>
          </p:cNvSpPr>
          <p:nvPr>
            <p:ph type="ftr" sz="quarter" idx="11"/>
          </p:nvPr>
        </p:nvSpPr>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965779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038F7140-B4EE-4E15-92C8-E7A7C089F68E}" type="datetime1">
              <a:rPr lang="es-ES" smtClean="0"/>
              <a:t>04/06/2019</a:t>
            </a:fld>
            <a:endParaRPr lang="en-GB"/>
          </a:p>
        </p:txBody>
      </p:sp>
      <p:sp>
        <p:nvSpPr>
          <p:cNvPr id="4" name="Marcador de pie de página 3"/>
          <p:cNvSpPr>
            <a:spLocks noGrp="1"/>
          </p:cNvSpPr>
          <p:nvPr>
            <p:ph type="ftr" sz="quarter" idx="11"/>
          </p:nvPr>
        </p:nvSpPr>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1287160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615A9D-4E11-4F36-A287-E96B10BD91E2}" type="datetime1">
              <a:rPr lang="es-ES" smtClean="0"/>
              <a:t>04/06/2019</a:t>
            </a:fld>
            <a:endParaRPr lang="en-GB"/>
          </a:p>
        </p:txBody>
      </p:sp>
      <p:sp>
        <p:nvSpPr>
          <p:cNvPr id="3" name="Marcador de pie de página 2"/>
          <p:cNvSpPr>
            <a:spLocks noGrp="1"/>
          </p:cNvSpPr>
          <p:nvPr>
            <p:ph type="ftr" sz="quarter" idx="11"/>
          </p:nvPr>
        </p:nvSpPr>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1950714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B8A8C2C-CE9B-4BC3-87E3-7E79B81287F6}"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2323766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977A7FC-62CA-4462-AA40-55273E66CC77}"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2778612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022B221F-914B-404F-B206-5AA7E99CF987}"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3622405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E33A764B-F891-45A0-829D-AC77E8BEC18E}"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5D0E3234-5C19-40A5-B107-AE296205F673}" type="slidenum">
              <a:rPr lang="en-GB" smtClean="0"/>
              <a:t>‹#›</a:t>
            </a:fld>
            <a:endParaRPr lang="en-GB"/>
          </a:p>
        </p:txBody>
      </p:sp>
    </p:spTree>
    <p:extLst>
      <p:ext uri="{BB962C8B-B14F-4D97-AF65-F5344CB8AC3E}">
        <p14:creationId xmlns:p14="http://schemas.microsoft.com/office/powerpoint/2010/main" val="4069510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AAB036B2-CE2E-4B69-94D0-091BF8CE4CB1}"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154421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FE79FC5E-FD93-4563-8A68-075ADC7F7552}"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1671467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8568E04-74DE-4E0A-868A-630EEC34F058}"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312554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5FA3425-E2D8-444F-B93B-151AD24C688D}" type="datetime1">
              <a:rPr lang="es-ES" smtClean="0"/>
              <a:t>04/06/2019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77B69BC4-C9B2-4E35-8807-2D3CF8B58296}"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4095298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07B3EB1E-9277-433B-A305-9FC3AE03EFF3}" type="datetime1">
              <a:rPr lang="es-ES" smtClean="0"/>
              <a:t>04/06/2019</a:t>
            </a:fld>
            <a:endParaRPr lang="en-GB"/>
          </a:p>
        </p:txBody>
      </p:sp>
      <p:sp>
        <p:nvSpPr>
          <p:cNvPr id="8" name="Marcador de pie de página 7"/>
          <p:cNvSpPr>
            <a:spLocks noGrp="1"/>
          </p:cNvSpPr>
          <p:nvPr>
            <p:ph type="ftr" sz="quarter" idx="11"/>
          </p:nvPr>
        </p:nvSpPr>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1279692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02BCF288-F594-45BD-9309-5C0BE61104FC}" type="datetime1">
              <a:rPr lang="es-ES" smtClean="0"/>
              <a:t>04/06/2019</a:t>
            </a:fld>
            <a:endParaRPr lang="en-GB"/>
          </a:p>
        </p:txBody>
      </p:sp>
      <p:sp>
        <p:nvSpPr>
          <p:cNvPr id="4" name="Marcador de pie de página 3"/>
          <p:cNvSpPr>
            <a:spLocks noGrp="1"/>
          </p:cNvSpPr>
          <p:nvPr>
            <p:ph type="ftr" sz="quarter" idx="11"/>
          </p:nvPr>
        </p:nvSpPr>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480045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A78DF2-DA08-4BEA-89CD-72F34BBD5E45}" type="datetime1">
              <a:rPr lang="es-ES" smtClean="0"/>
              <a:t>04/06/2019</a:t>
            </a:fld>
            <a:endParaRPr lang="en-GB"/>
          </a:p>
        </p:txBody>
      </p:sp>
      <p:sp>
        <p:nvSpPr>
          <p:cNvPr id="3" name="Marcador de pie de página 2"/>
          <p:cNvSpPr>
            <a:spLocks noGrp="1"/>
          </p:cNvSpPr>
          <p:nvPr>
            <p:ph type="ftr" sz="quarter" idx="11"/>
          </p:nvPr>
        </p:nvSpPr>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1773942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8BF7395-EFBA-425E-8018-926636D8CFF2}"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1564459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0BE1268-46CF-488A-8D7C-24B9EDCE2E1C}"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2385263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2F84B8A4-2717-409D-877E-E4B7C543F624}"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206297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2BB4B9E9-15E6-49E4-8B93-7A37A68AF4A0}"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99A05FB2-2CC1-46B3-ABCE-49A2ECA4A068}" type="slidenum">
              <a:rPr lang="en-GB" smtClean="0"/>
              <a:t>‹#›</a:t>
            </a:fld>
            <a:endParaRPr lang="en-GB"/>
          </a:p>
        </p:txBody>
      </p:sp>
    </p:spTree>
    <p:extLst>
      <p:ext uri="{BB962C8B-B14F-4D97-AF65-F5344CB8AC3E}">
        <p14:creationId xmlns:p14="http://schemas.microsoft.com/office/powerpoint/2010/main" val="2488064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1BB2B8DC-69A7-44E1-86A3-056AC69B217C}"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185174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506FEDAC-9AF0-426A-8BD6-35C1478B2971}"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242551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7252B57-B609-48FF-8125-66EB7D14CB2B}" type="datetime1">
              <a:rPr lang="es-ES" smtClean="0"/>
              <a:t>04/06/2019</a:t>
            </a:fld>
            <a:endParaRPr lang="es-ES"/>
          </a:p>
        </p:txBody>
      </p:sp>
      <p:sp>
        <p:nvSpPr>
          <p:cNvPr id="5" name="Slide Number Placeholder 4"/>
          <p:cNvSpPr>
            <a:spLocks noGrp="1"/>
          </p:cNvSpPr>
          <p:nvPr>
            <p:ph type="sldNum" sz="quarter" idx="12"/>
          </p:nvPr>
        </p:nvSpPr>
        <p:spPr/>
        <p:txBody>
          <a:bodyPr/>
          <a:lstStyle/>
          <a:p>
            <a:fld id="{D08B38D1-0D29-4AE4-A336-D3E6F13D4D2A}" type="slidenum">
              <a:rPr lang="es-ES" smtClean="0"/>
              <a:pPr/>
              <a:t>‹#›</a:t>
            </a:fld>
            <a:endParaRPr lang="es-ES"/>
          </a:p>
        </p:txBody>
      </p:sp>
      <p:sp>
        <p:nvSpPr>
          <p:cNvPr id="6" name="Footer Placeholder 4"/>
          <p:cNvSpPr>
            <a:spLocks noGrp="1"/>
          </p:cNvSpPr>
          <p:nvPr>
            <p:ph type="ftr" sz="quarter" idx="3"/>
          </p:nvPr>
        </p:nvSpPr>
        <p:spPr>
          <a:xfrm>
            <a:off x="2790932" y="6465377"/>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a:latin typeface="Arial" pitchFamily="34" charset="0"/>
                <a:cs typeface="Arial" pitchFamily="34" charset="0"/>
              </a:rPr>
              <a:t>12 Month Meeting  30th &amp; 31th may, 2017,</a:t>
            </a:r>
          </a:p>
          <a:p>
            <a:r>
              <a:rPr lang="es-ES" dirty="0"/>
              <a:t>Valencia, </a:t>
            </a:r>
            <a:r>
              <a:rPr lang="es-ES" dirty="0" err="1"/>
              <a:t>spain</a:t>
            </a:r>
            <a:endParaRPr lang="es-ES" dirty="0"/>
          </a:p>
        </p:txBody>
      </p:sp>
    </p:spTree>
    <p:extLst>
      <p:ext uri="{BB962C8B-B14F-4D97-AF65-F5344CB8AC3E}">
        <p14:creationId xmlns:p14="http://schemas.microsoft.com/office/powerpoint/2010/main" val="1211205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7AB039B-385A-47BD-98BC-CF188D7B7A81}"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2665803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FE9C0FF3-AC48-4C8D-BF9E-11C9BF13CE41}"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871604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C5BCFF38-3075-4F72-9C73-D5AF03CCDD58}" type="datetime1">
              <a:rPr lang="es-ES" smtClean="0"/>
              <a:t>04/06/2019</a:t>
            </a:fld>
            <a:endParaRPr lang="en-GB"/>
          </a:p>
        </p:txBody>
      </p:sp>
      <p:sp>
        <p:nvSpPr>
          <p:cNvPr id="8" name="Marcador de pie de página 7"/>
          <p:cNvSpPr>
            <a:spLocks noGrp="1"/>
          </p:cNvSpPr>
          <p:nvPr>
            <p:ph type="ftr" sz="quarter" idx="11"/>
          </p:nvPr>
        </p:nvSpPr>
        <p:spPr/>
        <p:txBody>
          <a:bodyPr/>
          <a:lstStyle/>
          <a:p>
            <a:r>
              <a:rPr lang="en-GB"/>
              <a:t>6 Month Meeting  15th &amp; 16th November, 2016 ,Fraunhofer ICT,  Pfinztal, Germany</a:t>
            </a:r>
          </a:p>
        </p:txBody>
      </p:sp>
      <p:sp>
        <p:nvSpPr>
          <p:cNvPr id="9" name="Marcador de número de diapositiva 8"/>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324001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EAD01CAF-9D27-45FD-9351-3A9E098A06DD}" type="datetime1">
              <a:rPr lang="es-ES" smtClean="0"/>
              <a:t>04/06/2019</a:t>
            </a:fld>
            <a:endParaRPr lang="en-GB"/>
          </a:p>
        </p:txBody>
      </p:sp>
      <p:sp>
        <p:nvSpPr>
          <p:cNvPr id="4" name="Marcador de pie de página 3"/>
          <p:cNvSpPr>
            <a:spLocks noGrp="1"/>
          </p:cNvSpPr>
          <p:nvPr>
            <p:ph type="ftr" sz="quarter" idx="11"/>
          </p:nvPr>
        </p:nvSpPr>
        <p:spPr/>
        <p:txBody>
          <a:bodyPr/>
          <a:lstStyle/>
          <a:p>
            <a:r>
              <a:rPr lang="en-GB"/>
              <a:t>6 Month Meeting  15th &amp; 16th November, 2016 ,Fraunhofer ICT,  Pfinztal, Germany</a:t>
            </a:r>
          </a:p>
        </p:txBody>
      </p:sp>
      <p:sp>
        <p:nvSpPr>
          <p:cNvPr id="5" name="Marcador de número de diapositiva 4"/>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3889276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457C1E-0F19-4CBD-8163-4C4FBC050E8C}" type="datetime1">
              <a:rPr lang="es-ES" smtClean="0"/>
              <a:t>04/06/2019</a:t>
            </a:fld>
            <a:endParaRPr lang="en-GB"/>
          </a:p>
        </p:txBody>
      </p:sp>
      <p:sp>
        <p:nvSpPr>
          <p:cNvPr id="3" name="Marcador de pie de página 2"/>
          <p:cNvSpPr>
            <a:spLocks noGrp="1"/>
          </p:cNvSpPr>
          <p:nvPr>
            <p:ph type="ftr" sz="quarter" idx="11"/>
          </p:nvPr>
        </p:nvSpPr>
        <p:spPr/>
        <p:txBody>
          <a:bodyPr/>
          <a:lstStyle/>
          <a:p>
            <a:r>
              <a:rPr lang="en-GB"/>
              <a:t>6 Month Meeting  15th &amp; 16th November, 2016 ,Fraunhofer ICT,  Pfinztal, Germany</a:t>
            </a:r>
          </a:p>
        </p:txBody>
      </p:sp>
      <p:sp>
        <p:nvSpPr>
          <p:cNvPr id="4" name="Marcador de número de diapositiva 3"/>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13201739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84DFFDF-FF3A-4127-B282-97011CCDD910}"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1692141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2EA858D-212D-48D1-ABAF-1640D6E6DE6B}" type="datetime1">
              <a:rPr lang="es-ES" smtClean="0"/>
              <a:t>04/06/2019</a:t>
            </a:fld>
            <a:endParaRPr lang="en-GB"/>
          </a:p>
        </p:txBody>
      </p:sp>
      <p:sp>
        <p:nvSpPr>
          <p:cNvPr id="6" name="Marcador de pie de página 5"/>
          <p:cNvSpPr>
            <a:spLocks noGrp="1"/>
          </p:cNvSpPr>
          <p:nvPr>
            <p:ph type="ftr" sz="quarter" idx="11"/>
          </p:nvPr>
        </p:nvSpPr>
        <p:spPr/>
        <p:txBody>
          <a:bodyPr/>
          <a:lstStyle/>
          <a:p>
            <a:r>
              <a:rPr lang="en-GB"/>
              <a:t>6 Month Meeting  15th &amp; 16th November, 2016 ,Fraunhofer ICT,  Pfinztal, Germany</a:t>
            </a:r>
          </a:p>
        </p:txBody>
      </p:sp>
      <p:sp>
        <p:nvSpPr>
          <p:cNvPr id="7" name="Marcador de número de diapositiva 6"/>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3934255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3589E25B-E8DC-4151-8500-0BF93B8C6FEE}"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3729469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F380F7D0-8CE7-4563-A1EB-E29444ADA8BA}" type="datetime1">
              <a:rPr lang="es-ES" smtClean="0"/>
              <a:t>04/06/2019</a:t>
            </a:fld>
            <a:endParaRPr lang="en-GB"/>
          </a:p>
        </p:txBody>
      </p:sp>
      <p:sp>
        <p:nvSpPr>
          <p:cNvPr id="5" name="Marcador de pie de página 4"/>
          <p:cNvSpPr>
            <a:spLocks noGrp="1"/>
          </p:cNvSpPr>
          <p:nvPr>
            <p:ph type="ftr" sz="quarter" idx="11"/>
          </p:nvPr>
        </p:nvSpPr>
        <p:spPr/>
        <p:txBody>
          <a:bodyPr/>
          <a:lstStyle/>
          <a:p>
            <a:r>
              <a:rPr lang="en-GB"/>
              <a:t>6 Month Meeting  15th &amp; 16th November, 2016 ,Fraunhofer ICT,  Pfinztal, Germany</a:t>
            </a:r>
          </a:p>
        </p:txBody>
      </p:sp>
      <p:sp>
        <p:nvSpPr>
          <p:cNvPr id="6" name="Marcador de número de diapositiva 5"/>
          <p:cNvSpPr>
            <a:spLocks noGrp="1"/>
          </p:cNvSpPr>
          <p:nvPr>
            <p:ph type="sldNum" sz="quarter" idx="12"/>
          </p:nvPr>
        </p:nvSpPr>
        <p:spPr/>
        <p:txBody>
          <a:bodyPr/>
          <a:lstStyle/>
          <a:p>
            <a:fld id="{BF523714-D033-457E-9012-7239A1606929}" type="slidenum">
              <a:rPr lang="en-GB" smtClean="0"/>
              <a:t>‹#›</a:t>
            </a:fld>
            <a:endParaRPr lang="en-GB"/>
          </a:p>
        </p:txBody>
      </p:sp>
    </p:spTree>
    <p:extLst>
      <p:ext uri="{BB962C8B-B14F-4D97-AF65-F5344CB8AC3E}">
        <p14:creationId xmlns:p14="http://schemas.microsoft.com/office/powerpoint/2010/main" val="39891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AE1DD5-A730-48A2-85C0-C5CC8ECE4F2E}" type="datetime1">
              <a:rPr lang="es-ES" smtClean="0"/>
              <a:t>04/06/2019</a:t>
            </a:fld>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8B38D1-0D29-4AE4-A336-D3E6F13D4D2A}" type="slidenum">
              <a:rPr lang="es-ES" smtClean="0"/>
              <a:pPr/>
              <a:t>‹#›</a:t>
            </a:fld>
            <a:endParaRPr lang="es-ES"/>
          </a:p>
        </p:txBody>
      </p:sp>
      <p:sp>
        <p:nvSpPr>
          <p:cNvPr id="10" name="Footer Placeholder 4"/>
          <p:cNvSpPr>
            <a:spLocks noGrp="1"/>
          </p:cNvSpPr>
          <p:nvPr>
            <p:ph type="ftr" sz="quarter" idx="3"/>
          </p:nvPr>
        </p:nvSpPr>
        <p:spPr>
          <a:xfrm>
            <a:off x="2760695" y="644861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a:latin typeface="Arial" pitchFamily="34" charset="0"/>
                <a:cs typeface="Arial" pitchFamily="34" charset="0"/>
              </a:rPr>
              <a:t>12 Month Meeting  30th &amp; 31th may, 2017,</a:t>
            </a:r>
          </a:p>
          <a:p>
            <a:r>
              <a:rPr lang="es-ES" dirty="0"/>
              <a:t>Valencia, </a:t>
            </a:r>
            <a:r>
              <a:rPr lang="es-ES" dirty="0" err="1"/>
              <a:t>spain</a:t>
            </a:r>
            <a:endParaRPr lang="es-ES" dirty="0"/>
          </a:p>
        </p:txBody>
      </p:sp>
    </p:spTree>
    <p:extLst>
      <p:ext uri="{BB962C8B-B14F-4D97-AF65-F5344CB8AC3E}">
        <p14:creationId xmlns:p14="http://schemas.microsoft.com/office/powerpoint/2010/main" val="166278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5143E4-D6E7-4C33-8743-1B6B2A1A2F99}" type="datetime1">
              <a:rPr lang="es-ES" smtClean="0"/>
              <a:t>04/06/2019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
        <p:nvSpPr>
          <p:cNvPr id="10" name="Footer Placeholder 4"/>
          <p:cNvSpPr>
            <a:spLocks noGrp="1"/>
          </p:cNvSpPr>
          <p:nvPr>
            <p:ph type="ftr" sz="quarter" idx="3"/>
          </p:nvPr>
        </p:nvSpPr>
        <p:spPr>
          <a:xfrm>
            <a:off x="2762257" y="6480585"/>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a:latin typeface="Arial" pitchFamily="34" charset="0"/>
                <a:cs typeface="Arial" pitchFamily="34" charset="0"/>
              </a:rPr>
              <a:t>12 Month Meeting  30th &amp; 31th may, 2017,</a:t>
            </a:r>
          </a:p>
          <a:p>
            <a:r>
              <a:rPr lang="es-ES" dirty="0"/>
              <a:t>Valencia, </a:t>
            </a:r>
            <a:r>
              <a:rPr lang="es-ES" dirty="0" err="1"/>
              <a:t>spain</a:t>
            </a:r>
            <a:endParaRPr lang="es-ES" dirty="0"/>
          </a:p>
        </p:txBody>
      </p:sp>
    </p:spTree>
    <p:extLst>
      <p:ext uri="{BB962C8B-B14F-4D97-AF65-F5344CB8AC3E}">
        <p14:creationId xmlns:p14="http://schemas.microsoft.com/office/powerpoint/2010/main" val="274679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7584" y="116632"/>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EEFB118-798D-48D6-872F-CDF67D163511}" type="datetime1">
              <a:rPr lang="es-ES" smtClean="0"/>
              <a:t>04/06/2019</a:t>
            </a:fld>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a:p>
        </p:txBody>
      </p:sp>
      <p:pic>
        <p:nvPicPr>
          <p:cNvPr id="11" name="Imagen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pic>
        <p:nvPicPr>
          <p:cNvPr id="8" name="Imagen 7"/>
          <p:cNvPicPr>
            <a:picLocks noChangeAspect="1"/>
          </p:cNvPicPr>
          <p:nvPr userDrawn="1"/>
        </p:nvPicPr>
        <p:blipFill>
          <a:blip r:embed="rId15"/>
          <a:stretch>
            <a:fillRect/>
          </a:stretch>
        </p:blipFill>
        <p:spPr>
          <a:xfrm>
            <a:off x="0" y="0"/>
            <a:ext cx="1079086" cy="719390"/>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792" r:id="rId3"/>
    <p:sldLayoutId id="2147483793" r:id="rId4"/>
    <p:sldLayoutId id="2147483794" r:id="rId5"/>
    <p:sldLayoutId id="2147483795" r:id="rId6"/>
    <p:sldLayoutId id="2147483796" r:id="rId7"/>
    <p:sldLayoutId id="2147483798" r:id="rId8"/>
    <p:sldLayoutId id="2147483799" r:id="rId9"/>
    <p:sldLayoutId id="2147483800" r:id="rId10"/>
    <p:sldLayoutId id="2147483801" r:id="rId11"/>
    <p:sldLayoutId id="2147483875"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98E3C-84C1-4599-A1C8-D9E44DB23A49}" type="datetime1">
              <a:rPr lang="es-ES" smtClean="0"/>
              <a:t>04/06/2019</a:t>
            </a:fld>
            <a:endParaRPr lang="en-GB"/>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E4FC6-4233-44EE-90BD-15F69BB9C73D}" type="slidenum">
              <a:rPr lang="en-GB" smtClean="0"/>
              <a:t>‹#›</a:t>
            </a:fld>
            <a:endParaRPr lang="en-GB"/>
          </a:p>
        </p:txBody>
      </p:sp>
    </p:spTree>
    <p:extLst>
      <p:ext uri="{BB962C8B-B14F-4D97-AF65-F5344CB8AC3E}">
        <p14:creationId xmlns:p14="http://schemas.microsoft.com/office/powerpoint/2010/main" val="42251966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B6EDD-B2ED-4B66-8E11-0F56E11D7B2F}" type="datetime1">
              <a:rPr lang="es-ES" smtClean="0"/>
              <a:t>04/06/2019</a:t>
            </a:fld>
            <a:endParaRPr lang="en-GB"/>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6 Month Meeting  15th &amp; 16th November, 2016 ,Fraunhofer ICT,  Pfinztal, Germany</a:t>
            </a: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D85A2-E71B-499F-B27E-1B70E17DDC32}" type="slidenum">
              <a:rPr lang="en-GB" smtClean="0"/>
              <a:t>‹#›</a:t>
            </a:fld>
            <a:endParaRPr lang="en-GB"/>
          </a:p>
        </p:txBody>
      </p:sp>
    </p:spTree>
    <p:extLst>
      <p:ext uri="{BB962C8B-B14F-4D97-AF65-F5344CB8AC3E}">
        <p14:creationId xmlns:p14="http://schemas.microsoft.com/office/powerpoint/2010/main" val="27350002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p:cNvSpPr>
            <a:spLocks noGrp="1"/>
          </p:cNvSpPr>
          <p:nvPr>
            <p:ph type="ftr" sz="quarter" idx="3"/>
          </p:nvPr>
        </p:nvSpPr>
        <p:spPr>
          <a:xfrm>
            <a:off x="628650" y="6176962"/>
            <a:ext cx="5829300" cy="544513"/>
          </a:xfrm>
          <a:prstGeom prst="rect">
            <a:avLst/>
          </a:prstGeom>
        </p:spPr>
        <p:txBody>
          <a:bodyPr vert="horz" lIns="91440" tIns="45720" rIns="91440" bIns="45720" rtlCol="0" anchor="ctr"/>
          <a:lstStyle>
            <a:lvl1pPr algn="ctr">
              <a:defRPr sz="1200" baseline="0">
                <a:solidFill>
                  <a:schemeClr val="tx1">
                    <a:tint val="75000"/>
                  </a:schemeClr>
                </a:solidFill>
              </a:defRPr>
            </a:lvl1pPr>
          </a:lstStyle>
          <a:p>
            <a:r>
              <a:rPr lang="en-GB">
                <a:latin typeface="Arial" pitchFamily="34" charset="0"/>
                <a:cs typeface="Arial" pitchFamily="34" charset="0"/>
              </a:rPr>
              <a:t>6 Month Meeting  15th &amp; 16th November, 2016 ,Fraunhofer ICT,  Pfinztal, Germany</a:t>
            </a:r>
            <a:endParaRPr lang="en-GB"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2875A-A227-47B5-8A8A-6F89A30252C7}" type="slidenum">
              <a:rPr lang="en-GB" smtClean="0"/>
              <a:t>‹#›</a:t>
            </a:fld>
            <a:endParaRPr lang="en-GB"/>
          </a:p>
        </p:txBody>
      </p:sp>
    </p:spTree>
    <p:extLst>
      <p:ext uri="{BB962C8B-B14F-4D97-AF65-F5344CB8AC3E}">
        <p14:creationId xmlns:p14="http://schemas.microsoft.com/office/powerpoint/2010/main" val="347843519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65955-CAA6-45F8-959D-081A3ADFF9CC}" type="datetime1">
              <a:rPr lang="es-ES" smtClean="0"/>
              <a:t>04/06/2019</a:t>
            </a:fld>
            <a:endParaRPr lang="en-GB"/>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6 Month Meeting  15th &amp; 16th November, 2016 ,Fraunhofer ICT,  Pfinztal, Germany</a:t>
            </a: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E3234-5C19-40A5-B107-AE296205F673}" type="slidenum">
              <a:rPr lang="en-GB" smtClean="0"/>
              <a:t>‹#›</a:t>
            </a:fld>
            <a:endParaRPr lang="en-GB"/>
          </a:p>
        </p:txBody>
      </p:sp>
    </p:spTree>
    <p:extLst>
      <p:ext uri="{BB962C8B-B14F-4D97-AF65-F5344CB8AC3E}">
        <p14:creationId xmlns:p14="http://schemas.microsoft.com/office/powerpoint/2010/main" val="281002602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9AE6A-D01E-48AE-83B2-CF71A62F80E3}" type="datetime1">
              <a:rPr lang="es-ES" smtClean="0"/>
              <a:t>04/06/2019</a:t>
            </a:fld>
            <a:endParaRPr lang="en-GB"/>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6 Month Meeting  15th &amp; 16th November, 2016 ,Fraunhofer ICT,  Pfinztal, Germany</a:t>
            </a: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05FB2-2CC1-46B3-ABCE-49A2ECA4A068}" type="slidenum">
              <a:rPr lang="en-GB" smtClean="0"/>
              <a:t>‹#›</a:t>
            </a:fld>
            <a:endParaRPr lang="en-GB"/>
          </a:p>
        </p:txBody>
      </p:sp>
    </p:spTree>
    <p:extLst>
      <p:ext uri="{BB962C8B-B14F-4D97-AF65-F5344CB8AC3E}">
        <p14:creationId xmlns:p14="http://schemas.microsoft.com/office/powerpoint/2010/main" val="312207276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D9D4C-C070-49D6-8604-F77ECFA41E63}" type="datetime1">
              <a:rPr lang="es-ES" smtClean="0"/>
              <a:t>04/06/2019</a:t>
            </a:fld>
            <a:endParaRPr lang="en-GB"/>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6 Month Meeting  15th &amp; 16th November, 2016 ,Fraunhofer ICT,  Pfinztal, Germany</a:t>
            </a: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23714-D033-457E-9012-7239A1606929}" type="slidenum">
              <a:rPr lang="en-GB" smtClean="0"/>
              <a:t>‹#›</a:t>
            </a:fld>
            <a:endParaRPr lang="en-GB"/>
          </a:p>
        </p:txBody>
      </p:sp>
    </p:spTree>
    <p:extLst>
      <p:ext uri="{BB962C8B-B14F-4D97-AF65-F5344CB8AC3E}">
        <p14:creationId xmlns:p14="http://schemas.microsoft.com/office/powerpoint/2010/main" val="22592905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D08B38D1-0D29-4AE4-A336-D3E6F13D4D2A}" type="slidenum">
              <a:rPr lang="es-ES" smtClean="0"/>
              <a:pPr/>
              <a:t>1</a:t>
            </a:fld>
            <a:endParaRPr lang="es-ES"/>
          </a:p>
        </p:txBody>
      </p:sp>
      <p:sp>
        <p:nvSpPr>
          <p:cNvPr id="5" name="1 Título"/>
          <p:cNvSpPr txBox="1">
            <a:spLocks/>
          </p:cNvSpPr>
          <p:nvPr/>
        </p:nvSpPr>
        <p:spPr>
          <a:xfrm>
            <a:off x="611560" y="3140968"/>
            <a:ext cx="7920880" cy="2160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600" b="1" i="1" dirty="0">
              <a:solidFill>
                <a:srgbClr val="0066FF"/>
              </a:solidFill>
              <a:latin typeface="+mn-lt"/>
              <a:ea typeface="+mn-ea"/>
              <a:cs typeface="+mn-cs"/>
            </a:endParaRPr>
          </a:p>
          <a:p>
            <a:r>
              <a:rPr lang="es-ES" sz="4000" b="1" dirty="0">
                <a:solidFill>
                  <a:schemeClr val="accent2"/>
                </a:solidFill>
                <a:latin typeface="Tahoma" panose="020B0604030504040204" pitchFamily="34" charset="0"/>
                <a:ea typeface="Tahoma" panose="020B0604030504040204" pitchFamily="34" charset="0"/>
                <a:cs typeface="Tahoma" panose="020B0604030504040204" pitchFamily="34" charset="0"/>
              </a:rPr>
              <a:t>URBANREC training material: </a:t>
            </a:r>
          </a:p>
          <a:p>
            <a:endParaRPr lang="es-ES" sz="40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accent2"/>
                </a:solidFill>
                <a:latin typeface="Tahoma" panose="020B0604030504040204" pitchFamily="34" charset="0"/>
                <a:ea typeface="Tahoma" panose="020B0604030504040204" pitchFamily="34" charset="0"/>
                <a:cs typeface="Tahoma" panose="020B0604030504040204" pitchFamily="34" charset="0"/>
              </a:rPr>
              <a:t>Definition of the starting situation in URBANREC regions</a:t>
            </a:r>
            <a:endParaRPr lang="es-ES" sz="40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s-ES" sz="40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s-ES" sz="2000" b="1" dirty="0">
              <a:latin typeface="Tahoma" panose="020B0604030504040204" pitchFamily="34" charset="0"/>
              <a:ea typeface="Tahoma" panose="020B0604030504040204" pitchFamily="34" charset="0"/>
              <a:cs typeface="Tahoma" panose="020B0604030504040204" pitchFamily="34" charset="0"/>
            </a:endParaRPr>
          </a:p>
          <a:p>
            <a:endParaRPr lang="es-ES" sz="2000" b="1" dirty="0">
              <a:solidFill>
                <a:srgbClr val="0066FF"/>
              </a:solidFill>
              <a:latin typeface="Tahoma" panose="020B0604030504040204" pitchFamily="34" charset="0"/>
              <a:ea typeface="Tahoma" panose="020B0604030504040204" pitchFamily="34" charset="0"/>
              <a:cs typeface="Tahoma" panose="020B0604030504040204" pitchFamily="34" charset="0"/>
            </a:endParaRPr>
          </a:p>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FB6B728D-6584-4A8C-BDA7-3435BF377C47}"/>
              </a:ext>
            </a:extLst>
          </p:cNvPr>
          <p:cNvSpPr>
            <a:spLocks noGrp="1"/>
          </p:cNvSpPr>
          <p:nvPr>
            <p:ph type="sldNum" sz="quarter" idx="12"/>
          </p:nvPr>
        </p:nvSpPr>
        <p:spPr/>
        <p:txBody>
          <a:bodyPr/>
          <a:lstStyle/>
          <a:p>
            <a:pPr>
              <a:defRPr/>
            </a:pPr>
            <a:fld id="{32123AC0-16DB-4657-A407-22FE2E2C4172}" type="slidenum">
              <a:rPr lang="es-ES"/>
              <a:pPr>
                <a:defRPr/>
              </a:pPr>
              <a:t>2</a:t>
            </a:fld>
            <a:endParaRPr lang="es-ES"/>
          </a:p>
        </p:txBody>
      </p:sp>
      <p:sp>
        <p:nvSpPr>
          <p:cNvPr id="34834" name="25 CuadroTexto">
            <a:extLst>
              <a:ext uri="{FF2B5EF4-FFF2-40B4-BE49-F238E27FC236}">
                <a16:creationId xmlns:a16="http://schemas.microsoft.com/office/drawing/2014/main" id="{69B44582-F950-43E0-B9DF-4C4DF8812A7C}"/>
              </a:ext>
            </a:extLst>
          </p:cNvPr>
          <p:cNvSpPr txBox="1">
            <a:spLocks noChangeArrowheads="1"/>
          </p:cNvSpPr>
          <p:nvPr/>
        </p:nvSpPr>
        <p:spPr bwMode="auto">
          <a:xfrm>
            <a:off x="755576" y="770442"/>
            <a:ext cx="83884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dirty="0" err="1">
                <a:solidFill>
                  <a:schemeClr val="accent1">
                    <a:lumMod val="75000"/>
                  </a:schemeClr>
                </a:solidFill>
                <a:latin typeface="Tahoma" panose="020B0604030504040204" pitchFamily="34" charset="0"/>
              </a:rPr>
              <a:t>Reminder</a:t>
            </a:r>
            <a:r>
              <a:rPr lang="es-ES_tradnl" altLang="es-ES" sz="3600" b="1" dirty="0">
                <a:solidFill>
                  <a:schemeClr val="accent1">
                    <a:lumMod val="75000"/>
                  </a:schemeClr>
                </a:solidFill>
                <a:latin typeface="Tahoma" panose="020B0604030504040204" pitchFamily="34" charset="0"/>
              </a:rPr>
              <a:t>: Project </a:t>
            </a:r>
            <a:r>
              <a:rPr lang="es-ES_tradnl" altLang="es-ES" sz="3600" b="1" dirty="0" err="1">
                <a:solidFill>
                  <a:schemeClr val="accent1">
                    <a:lumMod val="75000"/>
                  </a:schemeClr>
                </a:solidFill>
                <a:latin typeface="Tahoma" panose="020B0604030504040204" pitchFamily="34" charset="0"/>
              </a:rPr>
              <a:t>Overview</a:t>
            </a:r>
            <a:endParaRPr lang="es-ES" altLang="es-ES" sz="2800" b="1" dirty="0">
              <a:solidFill>
                <a:schemeClr val="accent1">
                  <a:lumMod val="75000"/>
                </a:schemeClr>
              </a:solidFill>
              <a:latin typeface="Tahoma" panose="020B0604030504040204" pitchFamily="34" charset="0"/>
              <a:cs typeface="Tahoma" panose="020B0604030504040204" pitchFamily="34" charset="0"/>
            </a:endParaRPr>
          </a:p>
        </p:txBody>
      </p:sp>
      <p:pic>
        <p:nvPicPr>
          <p:cNvPr id="17" name="Tijdelijke aanduiding voor inhoud 6">
            <a:extLst>
              <a:ext uri="{FF2B5EF4-FFF2-40B4-BE49-F238E27FC236}">
                <a16:creationId xmlns:a16="http://schemas.microsoft.com/office/drawing/2014/main" id="{4BB36CFF-4491-47F4-A267-9F34C27F5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8783673" cy="4730144"/>
          </a:xfrm>
          <a:prstGeom prst="rect">
            <a:avLst/>
          </a:prstGeom>
        </p:spPr>
      </p:pic>
    </p:spTree>
    <p:extLst>
      <p:ext uri="{BB962C8B-B14F-4D97-AF65-F5344CB8AC3E}">
        <p14:creationId xmlns:p14="http://schemas.microsoft.com/office/powerpoint/2010/main" val="102310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30727" name="25 CuadroTexto">
            <a:extLst>
              <a:ext uri="{FF2B5EF4-FFF2-40B4-BE49-F238E27FC236}">
                <a16:creationId xmlns:a16="http://schemas.microsoft.com/office/drawing/2014/main" id="{5677F25E-9A63-410A-ACCE-31BC1F1B4C9E}"/>
              </a:ext>
            </a:extLst>
          </p:cNvPr>
          <p:cNvSpPr txBox="1">
            <a:spLocks noChangeArrowheads="1"/>
          </p:cNvSpPr>
          <p:nvPr/>
        </p:nvSpPr>
        <p:spPr bwMode="auto">
          <a:xfrm>
            <a:off x="361409" y="711839"/>
            <a:ext cx="7273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 altLang="es-ES" sz="4000" b="1" dirty="0" err="1">
                <a:solidFill>
                  <a:schemeClr val="accent1">
                    <a:lumMod val="75000"/>
                  </a:schemeClr>
                </a:solidFill>
                <a:latin typeface="Tahoma" panose="020B0604030504040204" pitchFamily="34" charset="0"/>
                <a:cs typeface="Tahoma" panose="020B0604030504040204" pitchFamily="34" charset="0"/>
              </a:rPr>
              <a:t>Bulky</a:t>
            </a:r>
            <a:r>
              <a:rPr lang="es-ES" altLang="es-ES" sz="4000" b="1" dirty="0">
                <a:solidFill>
                  <a:schemeClr val="accent1">
                    <a:lumMod val="75000"/>
                  </a:schemeClr>
                </a:solidFill>
                <a:latin typeface="Tahoma" panose="020B0604030504040204" pitchFamily="34" charset="0"/>
                <a:cs typeface="Tahoma" panose="020B0604030504040204" pitchFamily="34" charset="0"/>
              </a:rPr>
              <a:t> </a:t>
            </a:r>
            <a:r>
              <a:rPr lang="es-ES" altLang="es-ES" sz="4000" b="1" dirty="0" err="1">
                <a:solidFill>
                  <a:schemeClr val="accent1">
                    <a:lumMod val="75000"/>
                  </a:schemeClr>
                </a:solidFill>
                <a:latin typeface="Tahoma" panose="020B0604030504040204" pitchFamily="34" charset="0"/>
                <a:cs typeface="Tahoma" panose="020B0604030504040204" pitchFamily="34" charset="0"/>
              </a:rPr>
              <a:t>waste</a:t>
            </a:r>
            <a:r>
              <a:rPr lang="es-ES" altLang="es-ES" sz="4000" b="1" dirty="0">
                <a:solidFill>
                  <a:schemeClr val="accent1">
                    <a:lumMod val="75000"/>
                  </a:schemeClr>
                </a:solidFill>
                <a:latin typeface="Tahoma" panose="020B0604030504040204" pitchFamily="34" charset="0"/>
                <a:cs typeface="Tahoma" panose="020B0604030504040204" pitchFamily="34" charset="0"/>
              </a:rPr>
              <a:t> </a:t>
            </a:r>
            <a:r>
              <a:rPr lang="es-ES" altLang="es-ES" sz="4000" b="1" dirty="0" err="1">
                <a:solidFill>
                  <a:schemeClr val="accent1">
                    <a:lumMod val="75000"/>
                  </a:schemeClr>
                </a:solidFill>
                <a:latin typeface="Tahoma" panose="020B0604030504040204" pitchFamily="34" charset="0"/>
                <a:cs typeface="Tahoma" panose="020B0604030504040204" pitchFamily="34" charset="0"/>
              </a:rPr>
              <a:t>management</a:t>
            </a:r>
            <a:endParaRPr lang="es-ES" altLang="es-ES" sz="4000" b="1" dirty="0">
              <a:solidFill>
                <a:schemeClr val="accent1">
                  <a:lumMod val="75000"/>
                </a:schemeClr>
              </a:solidFill>
              <a:latin typeface="Tahoma" panose="020B0604030504040204" pitchFamily="34" charset="0"/>
              <a:cs typeface="Tahoma" panose="020B0604030504040204" pitchFamily="34" charset="0"/>
            </a:endParaRPr>
          </a:p>
        </p:txBody>
      </p:sp>
      <p:pic>
        <p:nvPicPr>
          <p:cNvPr id="4" name="Imagen 3">
            <a:extLst>
              <a:ext uri="{FF2B5EF4-FFF2-40B4-BE49-F238E27FC236}">
                <a16:creationId xmlns:a16="http://schemas.microsoft.com/office/drawing/2014/main" id="{AE15A666-0F11-4D82-9A5F-C59F32AC95F7}"/>
              </a:ext>
            </a:extLst>
          </p:cNvPr>
          <p:cNvPicPr>
            <a:picLocks noChangeAspect="1"/>
          </p:cNvPicPr>
          <p:nvPr/>
        </p:nvPicPr>
        <p:blipFill>
          <a:blip r:embed="rId3"/>
          <a:stretch>
            <a:fillRect/>
          </a:stretch>
        </p:blipFill>
        <p:spPr>
          <a:xfrm>
            <a:off x="611560" y="2564904"/>
            <a:ext cx="2228850" cy="2047875"/>
          </a:xfrm>
          <a:prstGeom prst="rect">
            <a:avLst/>
          </a:prstGeom>
        </p:spPr>
      </p:pic>
      <p:pic>
        <p:nvPicPr>
          <p:cNvPr id="6" name="Imagen 5">
            <a:extLst>
              <a:ext uri="{FF2B5EF4-FFF2-40B4-BE49-F238E27FC236}">
                <a16:creationId xmlns:a16="http://schemas.microsoft.com/office/drawing/2014/main" id="{13B8A0DE-441D-422D-8F84-DAB39E9CA6DE}"/>
              </a:ext>
            </a:extLst>
          </p:cNvPr>
          <p:cNvPicPr>
            <a:picLocks noChangeAspect="1"/>
          </p:cNvPicPr>
          <p:nvPr/>
        </p:nvPicPr>
        <p:blipFill>
          <a:blip r:embed="rId4"/>
          <a:stretch>
            <a:fillRect/>
          </a:stretch>
        </p:blipFill>
        <p:spPr>
          <a:xfrm>
            <a:off x="3203848" y="1419725"/>
            <a:ext cx="5549031" cy="4600847"/>
          </a:xfrm>
          <a:prstGeom prst="rect">
            <a:avLst/>
          </a:prstGeom>
        </p:spPr>
      </p:pic>
    </p:spTree>
    <p:extLst>
      <p:ext uri="{BB962C8B-B14F-4D97-AF65-F5344CB8AC3E}">
        <p14:creationId xmlns:p14="http://schemas.microsoft.com/office/powerpoint/2010/main" val="262658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30727" name="25 CuadroTexto">
            <a:extLst>
              <a:ext uri="{FF2B5EF4-FFF2-40B4-BE49-F238E27FC236}">
                <a16:creationId xmlns:a16="http://schemas.microsoft.com/office/drawing/2014/main" id="{5677F25E-9A63-410A-ACCE-31BC1F1B4C9E}"/>
              </a:ext>
            </a:extLst>
          </p:cNvPr>
          <p:cNvSpPr txBox="1">
            <a:spLocks noChangeArrowheads="1"/>
          </p:cNvSpPr>
          <p:nvPr/>
        </p:nvSpPr>
        <p:spPr bwMode="auto">
          <a:xfrm>
            <a:off x="361409" y="711839"/>
            <a:ext cx="7273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2"/>
              </a:buClr>
              <a:buSzPct val="70000"/>
              <a:buNone/>
            </a:pPr>
            <a:r>
              <a:rPr lang="es-ES" altLang="es-ES" sz="4000" b="1" dirty="0" err="1">
                <a:solidFill>
                  <a:schemeClr val="accent1">
                    <a:lumMod val="75000"/>
                  </a:schemeClr>
                </a:solidFill>
                <a:latin typeface="Tahoma" panose="020B0604030504040204" pitchFamily="34" charset="0"/>
                <a:cs typeface="Tahoma" panose="020B0604030504040204" pitchFamily="34" charset="0"/>
              </a:rPr>
              <a:t>Flanders</a:t>
            </a:r>
            <a:r>
              <a:rPr lang="es-ES" altLang="es-ES" sz="4000" b="1" dirty="0">
                <a:solidFill>
                  <a:schemeClr val="accent1">
                    <a:lumMod val="75000"/>
                  </a:schemeClr>
                </a:solidFill>
                <a:latin typeface="Tahoma" panose="020B0604030504040204" pitchFamily="34" charset="0"/>
                <a:cs typeface="Tahoma" panose="020B0604030504040204" pitchFamily="34" charset="0"/>
              </a:rPr>
              <a:t> (</a:t>
            </a:r>
            <a:r>
              <a:rPr lang="es-ES" altLang="es-ES" sz="4000" b="1" dirty="0" err="1">
                <a:solidFill>
                  <a:schemeClr val="accent1">
                    <a:lumMod val="75000"/>
                  </a:schemeClr>
                </a:solidFill>
                <a:latin typeface="Tahoma" panose="020B0604030504040204" pitchFamily="34" charset="0"/>
                <a:cs typeface="Tahoma" panose="020B0604030504040204" pitchFamily="34" charset="0"/>
              </a:rPr>
              <a:t>Belgium</a:t>
            </a:r>
            <a:r>
              <a:rPr lang="es-ES" altLang="es-ES" sz="4000" b="1" dirty="0">
                <a:solidFill>
                  <a:schemeClr val="accent1">
                    <a:lumMod val="75000"/>
                  </a:schemeClr>
                </a:solidFill>
                <a:latin typeface="Tahoma" panose="020B0604030504040204" pitchFamily="34" charset="0"/>
                <a:cs typeface="Tahoma" panose="020B0604030504040204" pitchFamily="34" charset="0"/>
              </a:rPr>
              <a:t>)</a:t>
            </a:r>
          </a:p>
        </p:txBody>
      </p:sp>
      <p:pic>
        <p:nvPicPr>
          <p:cNvPr id="8" name="Picture 7">
            <a:extLst>
              <a:ext uri="{FF2B5EF4-FFF2-40B4-BE49-F238E27FC236}">
                <a16:creationId xmlns:a16="http://schemas.microsoft.com/office/drawing/2014/main" id="{CE87CA4E-AFC0-42A1-AF56-D40E1004FF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1721" y="1700808"/>
            <a:ext cx="2232279" cy="1728192"/>
          </a:xfrm>
          <a:prstGeom prst="rect">
            <a:avLst/>
          </a:prstGeom>
          <a:noFill/>
          <a:ln>
            <a:noFill/>
          </a:ln>
        </p:spPr>
      </p:pic>
      <p:sp>
        <p:nvSpPr>
          <p:cNvPr id="2" name="TextBox 1">
            <a:extLst>
              <a:ext uri="{FF2B5EF4-FFF2-40B4-BE49-F238E27FC236}">
                <a16:creationId xmlns:a16="http://schemas.microsoft.com/office/drawing/2014/main" id="{80EDF76D-AE31-4499-A197-BF0C9A88E588}"/>
              </a:ext>
            </a:extLst>
          </p:cNvPr>
          <p:cNvSpPr txBox="1"/>
          <p:nvPr/>
        </p:nvSpPr>
        <p:spPr>
          <a:xfrm>
            <a:off x="179512" y="1916832"/>
            <a:ext cx="7273388"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Well-established infrastructure for collection and treatment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GB" sz="2800" dirty="0"/>
              <a:t>Civic Amenity Sites (CAS): 95.8% of the population living within 5 km of a CAS</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US" sz="2800" dirty="0"/>
              <a:t>Among the success factors: inclusion of reuse in household waste management policy + strong </a:t>
            </a:r>
            <a:r>
              <a:rPr lang="en-GB" sz="2800" dirty="0"/>
              <a:t>presence for the reuse sector</a:t>
            </a:r>
            <a:endParaRPr lang="en-BE" sz="2800" dirty="0"/>
          </a:p>
        </p:txBody>
      </p:sp>
    </p:spTree>
    <p:extLst>
      <p:ext uri="{BB962C8B-B14F-4D97-AF65-F5344CB8AC3E}">
        <p14:creationId xmlns:p14="http://schemas.microsoft.com/office/powerpoint/2010/main" val="324061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sp>
        <p:nvSpPr>
          <p:cNvPr id="30727" name="25 CuadroTexto">
            <a:extLst>
              <a:ext uri="{FF2B5EF4-FFF2-40B4-BE49-F238E27FC236}">
                <a16:creationId xmlns:a16="http://schemas.microsoft.com/office/drawing/2014/main" id="{5677F25E-9A63-410A-ACCE-31BC1F1B4C9E}"/>
              </a:ext>
            </a:extLst>
          </p:cNvPr>
          <p:cNvSpPr txBox="1">
            <a:spLocks noChangeArrowheads="1"/>
          </p:cNvSpPr>
          <p:nvPr/>
        </p:nvSpPr>
        <p:spPr bwMode="auto">
          <a:xfrm>
            <a:off x="361409" y="711839"/>
            <a:ext cx="7273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2"/>
              </a:buClr>
              <a:buSzPct val="70000"/>
              <a:buNone/>
            </a:pPr>
            <a:r>
              <a:rPr lang="es-ES" altLang="es-ES" sz="4000" b="1" dirty="0">
                <a:solidFill>
                  <a:schemeClr val="accent1">
                    <a:lumMod val="75000"/>
                  </a:schemeClr>
                </a:solidFill>
                <a:latin typeface="Tahoma" panose="020B0604030504040204" pitchFamily="34" charset="0"/>
                <a:cs typeface="Tahoma" panose="020B0604030504040204" pitchFamily="34" charset="0"/>
              </a:rPr>
              <a:t>Valencia (</a:t>
            </a:r>
            <a:r>
              <a:rPr lang="es-ES" altLang="es-ES" sz="4000" b="1" dirty="0" err="1">
                <a:solidFill>
                  <a:schemeClr val="accent1">
                    <a:lumMod val="75000"/>
                  </a:schemeClr>
                </a:solidFill>
                <a:latin typeface="Tahoma" panose="020B0604030504040204" pitchFamily="34" charset="0"/>
                <a:cs typeface="Tahoma" panose="020B0604030504040204" pitchFamily="34" charset="0"/>
              </a:rPr>
              <a:t>Spain</a:t>
            </a:r>
            <a:r>
              <a:rPr lang="es-ES" altLang="es-ES" sz="4000" b="1" dirty="0">
                <a:solidFill>
                  <a:schemeClr val="accent1">
                    <a:lumMod val="75000"/>
                  </a:schemeClr>
                </a:solidFill>
                <a:latin typeface="Tahoma" panose="020B0604030504040204" pitchFamily="34" charset="0"/>
                <a:cs typeface="Tahoma" panose="020B0604030504040204" pitchFamily="34" charset="0"/>
              </a:rPr>
              <a:t>)</a:t>
            </a:r>
          </a:p>
        </p:txBody>
      </p:sp>
      <p:sp>
        <p:nvSpPr>
          <p:cNvPr id="2" name="TextBox 1">
            <a:extLst>
              <a:ext uri="{FF2B5EF4-FFF2-40B4-BE49-F238E27FC236}">
                <a16:creationId xmlns:a16="http://schemas.microsoft.com/office/drawing/2014/main" id="{80EDF76D-AE31-4499-A197-BF0C9A88E588}"/>
              </a:ext>
            </a:extLst>
          </p:cNvPr>
          <p:cNvSpPr txBox="1"/>
          <p:nvPr/>
        </p:nvSpPr>
        <p:spPr>
          <a:xfrm>
            <a:off x="179512" y="1916832"/>
            <a:ext cx="7273388"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Extensive network for bulky waste management, but low number of </a:t>
            </a:r>
            <a:r>
              <a:rPr lang="en-GB" sz="2800" dirty="0"/>
              <a:t>Civic Amenity Sites in remote areas</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US" sz="2800" dirty="0"/>
              <a:t>No regulation about collection by reuse </a:t>
            </a:r>
            <a:r>
              <a:rPr lang="en-US" sz="2800" dirty="0" err="1"/>
              <a:t>organisations</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Critical point: </a:t>
            </a:r>
            <a:r>
              <a:rPr lang="en-GB" sz="2800" dirty="0"/>
              <a:t>high amount of non-separated bulky waste (mixed bulky waste)</a:t>
            </a:r>
            <a:endParaRPr lang="en-BE" sz="2800" dirty="0"/>
          </a:p>
        </p:txBody>
      </p:sp>
      <p:pic>
        <p:nvPicPr>
          <p:cNvPr id="6" name="Picture 5">
            <a:extLst>
              <a:ext uri="{FF2B5EF4-FFF2-40B4-BE49-F238E27FC236}">
                <a16:creationId xmlns:a16="http://schemas.microsoft.com/office/drawing/2014/main" id="{BEF0434B-305D-4E57-BB44-370B30433B72}"/>
              </a:ext>
            </a:extLst>
          </p:cNvPr>
          <p:cNvPicPr/>
          <p:nvPr/>
        </p:nvPicPr>
        <p:blipFill rotWithShape="1">
          <a:blip r:embed="rId3">
            <a:extLst>
              <a:ext uri="{28A0092B-C50C-407E-A947-70E740481C1C}">
                <a14:useLocalDpi xmlns:a14="http://schemas.microsoft.com/office/drawing/2010/main" val="0"/>
              </a:ext>
            </a:extLst>
          </a:blip>
          <a:srcRect l="7408" r="8333"/>
          <a:stretch/>
        </p:blipFill>
        <p:spPr bwMode="auto">
          <a:xfrm>
            <a:off x="7092280" y="1700808"/>
            <a:ext cx="2017607" cy="15121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38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sp>
        <p:nvSpPr>
          <p:cNvPr id="30727" name="25 CuadroTexto">
            <a:extLst>
              <a:ext uri="{FF2B5EF4-FFF2-40B4-BE49-F238E27FC236}">
                <a16:creationId xmlns:a16="http://schemas.microsoft.com/office/drawing/2014/main" id="{5677F25E-9A63-410A-ACCE-31BC1F1B4C9E}"/>
              </a:ext>
            </a:extLst>
          </p:cNvPr>
          <p:cNvSpPr txBox="1">
            <a:spLocks noChangeArrowheads="1"/>
          </p:cNvSpPr>
          <p:nvPr/>
        </p:nvSpPr>
        <p:spPr bwMode="auto">
          <a:xfrm>
            <a:off x="361409" y="711839"/>
            <a:ext cx="7273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2"/>
              </a:buClr>
              <a:buSzPct val="70000"/>
              <a:buNone/>
            </a:pPr>
            <a:r>
              <a:rPr lang="es-ES" altLang="es-ES" sz="4000" b="1" dirty="0" err="1">
                <a:solidFill>
                  <a:schemeClr val="accent1">
                    <a:lumMod val="75000"/>
                  </a:schemeClr>
                </a:solidFill>
                <a:latin typeface="Tahoma" panose="020B0604030504040204" pitchFamily="34" charset="0"/>
                <a:cs typeface="Tahoma" panose="020B0604030504040204" pitchFamily="34" charset="0"/>
              </a:rPr>
              <a:t>Warsaw</a:t>
            </a:r>
            <a:r>
              <a:rPr lang="es-ES" altLang="es-ES" sz="4000" b="1" dirty="0">
                <a:solidFill>
                  <a:schemeClr val="accent1">
                    <a:lumMod val="75000"/>
                  </a:schemeClr>
                </a:solidFill>
                <a:latin typeface="Tahoma" panose="020B0604030504040204" pitchFamily="34" charset="0"/>
                <a:cs typeface="Tahoma" panose="020B0604030504040204" pitchFamily="34" charset="0"/>
              </a:rPr>
              <a:t> (</a:t>
            </a:r>
            <a:r>
              <a:rPr lang="es-ES" altLang="es-ES" sz="4000" b="1" dirty="0" err="1">
                <a:solidFill>
                  <a:schemeClr val="accent1">
                    <a:lumMod val="75000"/>
                  </a:schemeClr>
                </a:solidFill>
                <a:latin typeface="Tahoma" panose="020B0604030504040204" pitchFamily="34" charset="0"/>
                <a:cs typeface="Tahoma" panose="020B0604030504040204" pitchFamily="34" charset="0"/>
              </a:rPr>
              <a:t>Poland</a:t>
            </a:r>
            <a:r>
              <a:rPr lang="es-ES" altLang="es-ES" sz="4000" b="1" dirty="0">
                <a:solidFill>
                  <a:schemeClr val="accent1">
                    <a:lumMod val="75000"/>
                  </a:schemeClr>
                </a:solidFill>
                <a:latin typeface="Tahoma" panose="020B0604030504040204" pitchFamily="34" charset="0"/>
                <a:cs typeface="Tahoma" panose="020B0604030504040204" pitchFamily="34" charset="0"/>
              </a:rPr>
              <a:t>)</a:t>
            </a:r>
          </a:p>
        </p:txBody>
      </p:sp>
      <p:sp>
        <p:nvSpPr>
          <p:cNvPr id="2" name="TextBox 1">
            <a:extLst>
              <a:ext uri="{FF2B5EF4-FFF2-40B4-BE49-F238E27FC236}">
                <a16:creationId xmlns:a16="http://schemas.microsoft.com/office/drawing/2014/main" id="{80EDF76D-AE31-4499-A197-BF0C9A88E588}"/>
              </a:ext>
            </a:extLst>
          </p:cNvPr>
          <p:cNvSpPr txBox="1"/>
          <p:nvPr/>
        </p:nvSpPr>
        <p:spPr>
          <a:xfrm>
            <a:off x="179512" y="1916832"/>
            <a:ext cx="7056784"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Less presence of </a:t>
            </a:r>
            <a:r>
              <a:rPr lang="en-GB" sz="2800" dirty="0"/>
              <a:t>Civic Amenity Sites than in Spain or Belgium</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US" sz="2800" dirty="0"/>
              <a:t>Good door-to-door collection system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Treatment only available through sorting </a:t>
            </a:r>
            <a:r>
              <a:rPr lang="en-US" sz="2800" dirty="0" err="1"/>
              <a:t>centres</a:t>
            </a:r>
            <a:r>
              <a:rPr lang="en-US" sz="2800" dirty="0"/>
              <a:t>, but no other systems such as reuse</a:t>
            </a:r>
            <a:endParaRPr lang="en-BE" sz="2800" dirty="0"/>
          </a:p>
        </p:txBody>
      </p:sp>
      <p:pic>
        <p:nvPicPr>
          <p:cNvPr id="8" name="Picture 7">
            <a:extLst>
              <a:ext uri="{FF2B5EF4-FFF2-40B4-BE49-F238E27FC236}">
                <a16:creationId xmlns:a16="http://schemas.microsoft.com/office/drawing/2014/main" id="{B7941143-975C-4A98-8064-3AD8D7451953}"/>
              </a:ext>
            </a:extLst>
          </p:cNvPr>
          <p:cNvPicPr/>
          <p:nvPr/>
        </p:nvPicPr>
        <p:blipFill rotWithShape="1">
          <a:blip r:embed="rId3"/>
          <a:srcRect t="4565" r="2346" b="2283"/>
          <a:stretch/>
        </p:blipFill>
        <p:spPr bwMode="auto">
          <a:xfrm>
            <a:off x="7092280" y="1902744"/>
            <a:ext cx="1898227" cy="1670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727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7</a:t>
            </a:fld>
            <a:endParaRPr lang="es-ES"/>
          </a:p>
        </p:txBody>
      </p:sp>
      <p:sp>
        <p:nvSpPr>
          <p:cNvPr id="30727" name="25 CuadroTexto">
            <a:extLst>
              <a:ext uri="{FF2B5EF4-FFF2-40B4-BE49-F238E27FC236}">
                <a16:creationId xmlns:a16="http://schemas.microsoft.com/office/drawing/2014/main" id="{5677F25E-9A63-410A-ACCE-31BC1F1B4C9E}"/>
              </a:ext>
            </a:extLst>
          </p:cNvPr>
          <p:cNvSpPr txBox="1">
            <a:spLocks noChangeArrowheads="1"/>
          </p:cNvSpPr>
          <p:nvPr/>
        </p:nvSpPr>
        <p:spPr bwMode="auto">
          <a:xfrm>
            <a:off x="361409" y="711839"/>
            <a:ext cx="7273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2"/>
              </a:buClr>
              <a:buSzPct val="70000"/>
              <a:buNone/>
            </a:pPr>
            <a:r>
              <a:rPr lang="es-ES" altLang="es-ES" sz="4000" b="1" dirty="0" err="1">
                <a:solidFill>
                  <a:schemeClr val="accent1">
                    <a:lumMod val="75000"/>
                  </a:schemeClr>
                </a:solidFill>
                <a:latin typeface="Tahoma" panose="020B0604030504040204" pitchFamily="34" charset="0"/>
                <a:cs typeface="Tahoma" panose="020B0604030504040204" pitchFamily="34" charset="0"/>
              </a:rPr>
              <a:t>Province</a:t>
            </a:r>
            <a:r>
              <a:rPr lang="es-ES" altLang="es-ES" sz="4000" b="1" dirty="0">
                <a:solidFill>
                  <a:schemeClr val="accent1">
                    <a:lumMod val="75000"/>
                  </a:schemeClr>
                </a:solidFill>
                <a:latin typeface="Tahoma" panose="020B0604030504040204" pitchFamily="34" charset="0"/>
                <a:cs typeface="Tahoma" panose="020B0604030504040204" pitchFamily="34" charset="0"/>
              </a:rPr>
              <a:t> </a:t>
            </a:r>
            <a:r>
              <a:rPr lang="es-ES" altLang="es-ES" sz="4000" b="1" dirty="0" err="1">
                <a:solidFill>
                  <a:schemeClr val="accent1">
                    <a:lumMod val="75000"/>
                  </a:schemeClr>
                </a:solidFill>
                <a:latin typeface="Tahoma" panose="020B0604030504040204" pitchFamily="34" charset="0"/>
                <a:cs typeface="Tahoma" panose="020B0604030504040204" pitchFamily="34" charset="0"/>
              </a:rPr>
              <a:t>of</a:t>
            </a:r>
            <a:r>
              <a:rPr lang="es-ES" altLang="es-ES" sz="4000" b="1" dirty="0">
                <a:solidFill>
                  <a:schemeClr val="accent1">
                    <a:lumMod val="75000"/>
                  </a:schemeClr>
                </a:solidFill>
                <a:latin typeface="Tahoma" panose="020B0604030504040204" pitchFamily="34" charset="0"/>
                <a:cs typeface="Tahoma" panose="020B0604030504040204" pitchFamily="34" charset="0"/>
              </a:rPr>
              <a:t> Izmir (</a:t>
            </a:r>
            <a:r>
              <a:rPr lang="es-ES" altLang="es-ES" sz="4000" b="1" dirty="0" err="1">
                <a:solidFill>
                  <a:schemeClr val="accent1">
                    <a:lumMod val="75000"/>
                  </a:schemeClr>
                </a:solidFill>
                <a:latin typeface="Tahoma" panose="020B0604030504040204" pitchFamily="34" charset="0"/>
                <a:cs typeface="Tahoma" panose="020B0604030504040204" pitchFamily="34" charset="0"/>
              </a:rPr>
              <a:t>Turkey</a:t>
            </a:r>
            <a:r>
              <a:rPr lang="es-ES" altLang="es-ES" sz="4000" b="1" dirty="0">
                <a:solidFill>
                  <a:schemeClr val="accent1">
                    <a:lumMod val="75000"/>
                  </a:schemeClr>
                </a:solidFill>
                <a:latin typeface="Tahoma" panose="020B0604030504040204" pitchFamily="34" charset="0"/>
                <a:cs typeface="Tahoma" panose="020B0604030504040204" pitchFamily="34" charset="0"/>
              </a:rPr>
              <a:t>)</a:t>
            </a:r>
          </a:p>
        </p:txBody>
      </p:sp>
      <p:sp>
        <p:nvSpPr>
          <p:cNvPr id="2" name="TextBox 1">
            <a:extLst>
              <a:ext uri="{FF2B5EF4-FFF2-40B4-BE49-F238E27FC236}">
                <a16:creationId xmlns:a16="http://schemas.microsoft.com/office/drawing/2014/main" id="{80EDF76D-AE31-4499-A197-BF0C9A88E588}"/>
              </a:ext>
            </a:extLst>
          </p:cNvPr>
          <p:cNvSpPr txBox="1"/>
          <p:nvPr/>
        </p:nvSpPr>
        <p:spPr>
          <a:xfrm>
            <a:off x="179512" y="1916832"/>
            <a:ext cx="7056784"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2 methods: collection on demand and </a:t>
            </a:r>
            <a:r>
              <a:rPr lang="en-US" sz="2800" dirty="0" err="1"/>
              <a:t>kerbside</a:t>
            </a:r>
            <a:r>
              <a:rPr lang="en-US" sz="2800" dirty="0"/>
              <a:t> collection</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US" sz="2800" dirty="0"/>
              <a:t>Establishing Civic Amenity Sites is a governmental objective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Most of the bulky waste is destined to landfill</a:t>
            </a:r>
            <a:endParaRPr lang="en-BE" sz="2800" dirty="0"/>
          </a:p>
        </p:txBody>
      </p:sp>
      <p:pic>
        <p:nvPicPr>
          <p:cNvPr id="6" name="Picture 5">
            <a:extLst>
              <a:ext uri="{FF2B5EF4-FFF2-40B4-BE49-F238E27FC236}">
                <a16:creationId xmlns:a16="http://schemas.microsoft.com/office/drawing/2014/main" id="{71B9EF10-586F-414A-AA23-04BF554F7F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1260"/>
            <a:ext cx="2595091" cy="1187699"/>
          </a:xfrm>
          <a:prstGeom prst="rect">
            <a:avLst/>
          </a:prstGeom>
          <a:noFill/>
          <a:ln>
            <a:noFill/>
          </a:ln>
        </p:spPr>
      </p:pic>
    </p:spTree>
    <p:extLst>
      <p:ext uri="{BB962C8B-B14F-4D97-AF65-F5344CB8AC3E}">
        <p14:creationId xmlns:p14="http://schemas.microsoft.com/office/powerpoint/2010/main" val="391821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3AA01744-E5B1-4D65-B80A-35CEBEE645BB}"/>
              </a:ext>
            </a:extLst>
          </p:cNvPr>
          <p:cNvSpPr>
            <a:spLocks noGrp="1"/>
          </p:cNvSpPr>
          <p:nvPr>
            <p:ph type="sldNum" sz="quarter" idx="12"/>
          </p:nvPr>
        </p:nvSpPr>
        <p:spPr/>
        <p:txBody>
          <a:bodyPr/>
          <a:lstStyle/>
          <a:p>
            <a:pPr>
              <a:defRPr/>
            </a:pPr>
            <a:fld id="{15D4332D-DF48-4CDD-997C-BFB10D94CB1A}" type="slidenum">
              <a:rPr lang="es-ES"/>
              <a:pPr>
                <a:defRPr/>
              </a:pPr>
              <a:t>8</a:t>
            </a:fld>
            <a:endParaRPr lang="es-ES"/>
          </a:p>
        </p:txBody>
      </p:sp>
      <p:sp>
        <p:nvSpPr>
          <p:cNvPr id="52232" name="25 CuadroTexto">
            <a:extLst>
              <a:ext uri="{FF2B5EF4-FFF2-40B4-BE49-F238E27FC236}">
                <a16:creationId xmlns:a16="http://schemas.microsoft.com/office/drawing/2014/main" id="{E577794C-73CB-44BE-8FDB-8A3EB7B7776C}"/>
              </a:ext>
            </a:extLst>
          </p:cNvPr>
          <p:cNvSpPr txBox="1">
            <a:spLocks noChangeArrowheads="1"/>
          </p:cNvSpPr>
          <p:nvPr/>
        </p:nvSpPr>
        <p:spPr bwMode="auto">
          <a:xfrm>
            <a:off x="500063" y="1068048"/>
            <a:ext cx="851262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2400" b="1" dirty="0" err="1">
                <a:solidFill>
                  <a:schemeClr val="accent1">
                    <a:lumMod val="75000"/>
                  </a:schemeClr>
                </a:solidFill>
                <a:latin typeface="Tahoma" panose="020B0604030504040204" pitchFamily="34" charset="0"/>
              </a:rPr>
              <a:t>Acknowledgments</a:t>
            </a:r>
            <a:endParaRPr lang="es-ES_tradnl" altLang="es-ES" sz="2400" dirty="0">
              <a:solidFill>
                <a:schemeClr val="accent1">
                  <a:lumMod val="75000"/>
                </a:schemeClr>
              </a:solidFill>
              <a:latin typeface="Tahoma" panose="020B0604030504040204" pitchFamily="34" charset="0"/>
            </a:endParaRPr>
          </a:p>
          <a:p>
            <a:pPr eaLnBrk="1" hangingPunct="1">
              <a:buClr>
                <a:schemeClr val="tx2"/>
              </a:buClr>
              <a:buSzPct val="70000"/>
              <a:buFontTx/>
              <a:buNone/>
            </a:pPr>
            <a:endParaRPr lang="es-ES" altLang="es-ES" sz="2800" b="1" dirty="0">
              <a:solidFill>
                <a:schemeClr val="accent1">
                  <a:lumMod val="75000"/>
                </a:schemeClr>
              </a:solidFill>
              <a:latin typeface="Tahoma" panose="020B0604030504040204" pitchFamily="34" charset="0"/>
              <a:cs typeface="Tahoma" panose="020B0604030504040204" pitchFamily="34" charset="0"/>
            </a:endParaRPr>
          </a:p>
        </p:txBody>
      </p:sp>
      <p:sp>
        <p:nvSpPr>
          <p:cNvPr id="52229" name="Rectángulo 1">
            <a:extLst>
              <a:ext uri="{FF2B5EF4-FFF2-40B4-BE49-F238E27FC236}">
                <a16:creationId xmlns:a16="http://schemas.microsoft.com/office/drawing/2014/main" id="{CD9224EA-CD57-41DA-91A6-36EF4D9D580A}"/>
              </a:ext>
            </a:extLst>
          </p:cNvPr>
          <p:cNvSpPr>
            <a:spLocks noChangeArrowheads="1"/>
          </p:cNvSpPr>
          <p:nvPr/>
        </p:nvSpPr>
        <p:spPr bwMode="auto">
          <a:xfrm>
            <a:off x="500063" y="1954213"/>
            <a:ext cx="8464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n-US" sz="2200" dirty="0">
                <a:latin typeface="Tahoma" panose="020B0604030504040204" pitchFamily="34" charset="0"/>
                <a:ea typeface="Tahoma" panose="020B0604030504040204" pitchFamily="34" charset="0"/>
                <a:cs typeface="Tahoma" panose="020B0604030504040204" pitchFamily="34" charset="0"/>
              </a:rPr>
              <a:t>URBANREC </a:t>
            </a:r>
            <a:r>
              <a:rPr lang="es-ES" altLang="en-US" sz="2200" dirty="0" err="1">
                <a:latin typeface="Tahoma" panose="020B0604030504040204" pitchFamily="34" charset="0"/>
                <a:ea typeface="Tahoma" panose="020B0604030504040204" pitchFamily="34" charset="0"/>
                <a:cs typeface="Tahoma" panose="020B0604030504040204" pitchFamily="34" charset="0"/>
              </a:rPr>
              <a:t>project</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is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European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project</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which</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proposal</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was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submitted</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to</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Call</a:t>
            </a:r>
            <a:r>
              <a:rPr lang="es-ES" altLang="en-US" sz="2200" b="1" dirty="0">
                <a:latin typeface="Tahoma" panose="020B0604030504040204" pitchFamily="34" charset="0"/>
                <a:ea typeface="Tahoma" panose="020B0604030504040204" pitchFamily="34" charset="0"/>
                <a:cs typeface="Tahoma" panose="020B0604030504040204" pitchFamily="34" charset="0"/>
              </a:rPr>
              <a:t> H2020-WASTE-2015, “A </a:t>
            </a:r>
            <a:r>
              <a:rPr lang="es-ES" altLang="en-US" sz="2200" b="1" dirty="0" err="1">
                <a:latin typeface="Tahoma" panose="020B0604030504040204" pitchFamily="34" charset="0"/>
                <a:ea typeface="Tahoma" panose="020B0604030504040204" pitchFamily="34" charset="0"/>
                <a:cs typeface="Tahoma" panose="020B0604030504040204" pitchFamily="34" charset="0"/>
              </a:rPr>
              <a:t>resource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to</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recycle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reuse</a:t>
            </a:r>
            <a:r>
              <a:rPr lang="es-ES" altLang="en-US" sz="2200" b="1" dirty="0">
                <a:latin typeface="Tahoma" panose="020B0604030504040204" pitchFamily="34" charset="0"/>
                <a:ea typeface="Tahoma" panose="020B0604030504040204" pitchFamily="34" charset="0"/>
                <a:cs typeface="Tahoma" panose="020B0604030504040204" pitchFamily="34" charset="0"/>
              </a:rPr>
              <a:t> and </a:t>
            </a:r>
            <a:r>
              <a:rPr lang="es-ES" altLang="en-US" sz="2200" b="1" dirty="0" err="1">
                <a:latin typeface="Tahoma" panose="020B0604030504040204" pitchFamily="34" charset="0"/>
                <a:ea typeface="Tahoma" panose="020B0604030504040204" pitchFamily="34" charset="0"/>
                <a:cs typeface="Tahoma" panose="020B0604030504040204" pitchFamily="34" charset="0"/>
              </a:rPr>
              <a:t>recover</a:t>
            </a:r>
            <a:r>
              <a:rPr lang="es-ES" altLang="en-US" sz="2200" b="1" dirty="0">
                <a:latin typeface="Tahoma" panose="020B0604030504040204" pitchFamily="34" charset="0"/>
                <a:ea typeface="Tahoma" panose="020B0604030504040204" pitchFamily="34" charset="0"/>
                <a:cs typeface="Tahoma" panose="020B0604030504040204" pitchFamily="34" charset="0"/>
              </a:rPr>
              <a:t> raw </a:t>
            </a:r>
            <a:r>
              <a:rPr lang="es-ES" altLang="en-US" sz="2200" b="1" dirty="0" err="1">
                <a:latin typeface="Tahoma" panose="020B0604030504040204" pitchFamily="34" charset="0"/>
                <a:ea typeface="Tahoma" panose="020B0604030504040204" pitchFamily="34" charset="0"/>
                <a:cs typeface="Tahoma" panose="020B0604030504040204" pitchFamily="34" charset="0"/>
              </a:rPr>
              <a:t>materials</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Topic</a:t>
            </a:r>
            <a:r>
              <a:rPr lang="es-ES" altLang="en-US" sz="2200" b="1" dirty="0">
                <a:latin typeface="Tahoma" panose="020B0604030504040204" pitchFamily="34" charset="0"/>
                <a:ea typeface="Tahoma" panose="020B0604030504040204" pitchFamily="34" charset="0"/>
                <a:cs typeface="Tahoma" panose="020B0604030504040204" pitchFamily="34" charset="0"/>
              </a:rPr>
              <a:t> WASTE-6a-2015 “Eco-</a:t>
            </a:r>
            <a:r>
              <a:rPr lang="es-ES" altLang="en-US" sz="2200" b="1" dirty="0" err="1">
                <a:latin typeface="Tahoma" panose="020B0604030504040204" pitchFamily="34" charset="0"/>
                <a:ea typeface="Tahoma" panose="020B0604030504040204" pitchFamily="34" charset="0"/>
                <a:cs typeface="Tahoma" panose="020B0604030504040204" pitchFamily="34" charset="0"/>
              </a:rPr>
              <a:t>innovative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solutions</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dirty="0">
                <a:latin typeface="Tahoma" panose="020B0604030504040204" pitchFamily="34" charset="0"/>
                <a:ea typeface="Tahoma" panose="020B0604030504040204" pitchFamily="34" charset="0"/>
                <a:cs typeface="Tahoma" panose="020B0604030504040204" pitchFamily="34" charset="0"/>
              </a:rPr>
              <a:t>and has </a:t>
            </a:r>
            <a:r>
              <a:rPr lang="es-ES" altLang="en-US" sz="2200" dirty="0" err="1">
                <a:latin typeface="Tahoma" panose="020B0604030504040204" pitchFamily="34" charset="0"/>
                <a:ea typeface="Tahoma" panose="020B0604030504040204" pitchFamily="34" charset="0"/>
                <a:cs typeface="Tahoma" panose="020B0604030504040204" pitchFamily="34" charset="0"/>
              </a:rPr>
              <a:t>received</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funding</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from</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the</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European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Union’s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Horizon</a:t>
            </a:r>
            <a:r>
              <a:rPr lang="es-ES" altLang="en-US" sz="2200" dirty="0">
                <a:latin typeface="Tahoma" panose="020B0604030504040204" pitchFamily="34" charset="0"/>
                <a:ea typeface="Tahoma" panose="020B0604030504040204" pitchFamily="34" charset="0"/>
                <a:cs typeface="Tahoma" panose="020B0604030504040204" pitchFamily="34" charset="0"/>
              </a:rPr>
              <a:t> 2020 </a:t>
            </a:r>
            <a:r>
              <a:rPr lang="es-ES" altLang="en-US" sz="2200" dirty="0" err="1">
                <a:latin typeface="Tahoma" panose="020B0604030504040204" pitchFamily="34" charset="0"/>
                <a:ea typeface="Tahoma" panose="020B0604030504040204" pitchFamily="34" charset="0"/>
                <a:cs typeface="Tahoma" panose="020B0604030504040204" pitchFamily="34" charset="0"/>
              </a:rPr>
              <a:t>research</a:t>
            </a:r>
            <a:r>
              <a:rPr lang="es-ES" altLang="en-US" sz="2200" dirty="0">
                <a:latin typeface="Tahoma" panose="020B0604030504040204" pitchFamily="34" charset="0"/>
                <a:ea typeface="Tahoma" panose="020B0604030504040204" pitchFamily="34" charset="0"/>
                <a:cs typeface="Tahoma" panose="020B0604030504040204" pitchFamily="34" charset="0"/>
              </a:rPr>
              <a:t> and </a:t>
            </a:r>
            <a:r>
              <a:rPr lang="es-ES" altLang="en-US" sz="2200" dirty="0" err="1">
                <a:latin typeface="Tahoma" panose="020B0604030504040204" pitchFamily="34" charset="0"/>
                <a:ea typeface="Tahoma" panose="020B0604030504040204" pitchFamily="34" charset="0"/>
                <a:cs typeface="Tahoma" panose="020B0604030504040204" pitchFamily="34" charset="0"/>
              </a:rPr>
              <a:t>innovation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programme</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under</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grant</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agreement</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nº</a:t>
            </a:r>
            <a:r>
              <a:rPr lang="es-ES" altLang="en-US" sz="2200" b="1" dirty="0">
                <a:latin typeface="Tahoma" panose="020B0604030504040204" pitchFamily="34" charset="0"/>
                <a:ea typeface="Tahoma" panose="020B0604030504040204" pitchFamily="34" charset="0"/>
                <a:cs typeface="Tahoma" panose="020B0604030504040204" pitchFamily="34" charset="0"/>
              </a:rPr>
              <a:t> 690103.</a:t>
            </a:r>
          </a:p>
        </p:txBody>
      </p:sp>
      <p:pic>
        <p:nvPicPr>
          <p:cNvPr id="52230" name="Imagen 2">
            <a:extLst>
              <a:ext uri="{FF2B5EF4-FFF2-40B4-BE49-F238E27FC236}">
                <a16:creationId xmlns:a16="http://schemas.microsoft.com/office/drawing/2014/main" id="{8C11A24B-0C82-49B5-BF20-08BD52731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4652963"/>
            <a:ext cx="165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20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D08B38D1-0D29-4AE4-A336-D3E6F13D4D2A}" type="slidenum">
              <a:rPr lang="es-ES" smtClean="0"/>
              <a:pPr/>
              <a:t>9</a:t>
            </a:fld>
            <a:endParaRPr lang="es-ES"/>
          </a:p>
        </p:txBody>
      </p:sp>
      <p:sp>
        <p:nvSpPr>
          <p:cNvPr id="5" name="CuadroTexto 1">
            <a:extLst>
              <a:ext uri="{FF2B5EF4-FFF2-40B4-BE49-F238E27FC236}">
                <a16:creationId xmlns:a16="http://schemas.microsoft.com/office/drawing/2014/main" id="{35FD7EB3-5EC4-4639-A66D-369BD05DF762}"/>
              </a:ext>
            </a:extLst>
          </p:cNvPr>
          <p:cNvSpPr txBox="1"/>
          <p:nvPr/>
        </p:nvSpPr>
        <p:spPr>
          <a:xfrm>
            <a:off x="2352579" y="4291835"/>
            <a:ext cx="4198585" cy="830997"/>
          </a:xfrm>
          <a:prstGeom prst="rect">
            <a:avLst/>
          </a:prstGeom>
          <a:noFill/>
        </p:spPr>
        <p:txBody>
          <a:bodyPr wrap="none" rtlCol="0">
            <a:spAutoFit/>
          </a:bodyPr>
          <a:lstStyle/>
          <a:p>
            <a:pPr algn="ctr"/>
            <a:endParaRPr lang="es-ES" sz="2400" b="1" dirty="0">
              <a:latin typeface="Tahoma" panose="020B0604030504040204" pitchFamily="34" charset="0"/>
              <a:ea typeface="Tahoma" panose="020B0604030504040204" pitchFamily="34" charset="0"/>
              <a:cs typeface="Tahoma" panose="020B0604030504040204" pitchFamily="34" charset="0"/>
            </a:endParaRPr>
          </a:p>
          <a:p>
            <a:pPr algn="ctr"/>
            <a:r>
              <a:rPr lang="es-ES" sz="2400" b="1" dirty="0">
                <a:latin typeface="Tahoma" panose="020B0604030504040204" pitchFamily="34" charset="0"/>
                <a:ea typeface="Tahoma" panose="020B0604030504040204" pitchFamily="34" charset="0"/>
                <a:cs typeface="Tahoma" panose="020B0604030504040204" pitchFamily="34" charset="0"/>
                <a:hlinkClick r:id="rId2"/>
              </a:rPr>
              <a:t>www.urbanrec-project.eu</a:t>
            </a:r>
            <a:endParaRPr lang="es-ES"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el 1">
            <a:extLst>
              <a:ext uri="{FF2B5EF4-FFF2-40B4-BE49-F238E27FC236}">
                <a16:creationId xmlns:a16="http://schemas.microsoft.com/office/drawing/2014/main" id="{B1756F59-D567-47FD-B0A0-A84B4C934695}"/>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371530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2965</TotalTime>
  <Words>715</Words>
  <Application>Microsoft Office PowerPoint</Application>
  <PresentationFormat>On-screen Show (4:3)</PresentationFormat>
  <Paragraphs>65</Paragraphs>
  <Slides>9</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9</vt:i4>
      </vt:variant>
    </vt:vector>
  </HeadingPairs>
  <TitlesOfParts>
    <vt:vector size="21" baseType="lpstr">
      <vt:lpstr>Arial</vt:lpstr>
      <vt:lpstr>Calibri</vt:lpstr>
      <vt:lpstr>Calibri Light</vt:lpstr>
      <vt:lpstr>Tahoma</vt:lpstr>
      <vt:lpstr>Times New Roman</vt:lpstr>
      <vt:lpstr>Retrospección</vt:lpstr>
      <vt:lpstr>4_Diseño personalizado</vt:lpstr>
      <vt:lpstr>5_Diseño personalizado</vt:lpstr>
      <vt:lpstr>2_Diseño personalizado</vt:lpstr>
      <vt:lpstr>3_Diseño personalizado</vt:lpstr>
      <vt:lpstr>1_Diseño personalizado</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291</cp:revision>
  <dcterms:created xsi:type="dcterms:W3CDTF">2013-08-07T10:27:33Z</dcterms:created>
  <dcterms:modified xsi:type="dcterms:W3CDTF">2019-06-04T16:21:12Z</dcterms:modified>
</cp:coreProperties>
</file>