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0" r:id="rId1"/>
  </p:sldMasterIdLst>
  <p:notesMasterIdLst>
    <p:notesMasterId r:id="rId16"/>
  </p:notesMasterIdLst>
  <p:handoutMasterIdLst>
    <p:handoutMasterId r:id="rId17"/>
  </p:handoutMasterIdLst>
  <p:sldIdLst>
    <p:sldId id="339" r:id="rId2"/>
    <p:sldId id="367" r:id="rId3"/>
    <p:sldId id="348" r:id="rId4"/>
    <p:sldId id="370" r:id="rId5"/>
    <p:sldId id="369" r:id="rId6"/>
    <p:sldId id="371" r:id="rId7"/>
    <p:sldId id="363" r:id="rId8"/>
    <p:sldId id="372" r:id="rId9"/>
    <p:sldId id="373" r:id="rId10"/>
    <p:sldId id="376" r:id="rId11"/>
    <p:sldId id="377" r:id="rId12"/>
    <p:sldId id="378" r:id="rId13"/>
    <p:sldId id="374" r:id="rId14"/>
    <p:sldId id="3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bel Crespo" initials="AC" lastIdx="4" clrIdx="0"/>
  <p:cmAuthor id="2" name="Anna Bojanowicz-Bablok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11E"/>
    <a:srgbClr val="455F51"/>
    <a:srgbClr val="63A537"/>
    <a:srgbClr val="739A28"/>
    <a:srgbClr val="3A4B0B"/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0760" autoAdjust="0"/>
  </p:normalViewPr>
  <p:slideViewPr>
    <p:cSldViewPr>
      <p:cViewPr varScale="1">
        <p:scale>
          <a:sx n="59" d="100"/>
          <a:sy n="59" d="100"/>
        </p:scale>
        <p:origin x="1661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6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13B0F-3F22-48FE-8998-D6FF118A7969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EFD5-DEB9-4218-B3C6-D90C8903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606E-42B5-4B9C-8970-8DD770EDE35A}" type="datetimeFigureOut">
              <a:rPr lang="es-ES" smtClean="0"/>
              <a:pPr/>
              <a:t>26/06/2019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458200"/>
            <a:ext cx="4725144" cy="684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>
                <a:latin typeface="Arial" pitchFamily="34" charset="0"/>
                <a:cs typeface="Arial" pitchFamily="34" charset="0"/>
              </a:rPr>
              <a:t>6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Month</a:t>
            </a:r>
            <a:r>
              <a:rPr lang="es-ES" dirty="0">
                <a:latin typeface="Arial" pitchFamily="34" charset="0"/>
                <a:cs typeface="Arial" pitchFamily="34" charset="0"/>
              </a:rPr>
              <a:t> Meeting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15th &amp; 16th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November</a:t>
            </a:r>
            <a:r>
              <a:rPr lang="es-ES" dirty="0">
                <a:latin typeface="Arial" pitchFamily="34" charset="0"/>
                <a:cs typeface="Arial" pitchFamily="34" charset="0"/>
              </a:rPr>
              <a:t>, 2016 ,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Fraunhofer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570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is based on results obtained in URBANREC’s deliverable 3.3: “</a:t>
            </a:r>
            <a:r>
              <a:rPr lang="es-ES" dirty="0" err="1"/>
              <a:t>Fibre</a:t>
            </a:r>
            <a:r>
              <a:rPr lang="es-ES" dirty="0"/>
              <a:t> </a:t>
            </a:r>
            <a:r>
              <a:rPr lang="es-ES" dirty="0" err="1"/>
              <a:t>reinforced</a:t>
            </a:r>
            <a:r>
              <a:rPr lang="es-ES" dirty="0"/>
              <a:t> PP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recycled</a:t>
            </a:r>
            <a:r>
              <a:rPr lang="es-ES" dirty="0"/>
              <a:t> textiles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achieved within the framework of task 3.4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“Industrial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manufacturing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short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composites (FRC).”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accomplished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VANHEEDE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rigid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WP2,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PROCOTEX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mm.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granulation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dosable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CENTEXBEL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03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VANHEEDE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demonstrators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5).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compatibilizer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considerable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moduli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grade.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altLang="es-ES" dirty="0"/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 Radar plot comparing the mechanical properties* of the recycled plastics FRC's to unfilled, virgin PP and to virgin WPC and GFC (left) and illustration of the demonstrators produced from the PO mix FRC (right).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*including elastic modulus (E-mod), tensile strength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σM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strength at break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σB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flexural modulus (F-mod), flexural strength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σF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impact strength (Impact)</a:t>
            </a:r>
          </a:p>
          <a:p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5805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VANHEEDE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post-consumer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Figure 6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Error! Reference source not found.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mm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fibre-FRC’s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GFC and WPC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CENTEXBEL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store-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GFC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outperforms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WPC shows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Nevertheless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compatibilizer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definitely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suitable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stiffness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similar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store-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8635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semi-industrial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extruders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(s)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ecolabel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8210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Belgium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rigid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mixture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PP, PE, PVC, ABS, PS, PA, PC, PMMA, etc.)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 mixture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extrusion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mixture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stones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valorisation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particular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VANHEEDE </a:t>
            </a:r>
            <a:endParaRPr lang="en-BE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614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rigid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grades.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pieces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 10-15 cm (as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WP2).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presorting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71%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polyolefin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BE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0517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flotation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(ferro and non-ferro),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regrinding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dedusting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2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and PE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98%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residual non-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impurities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impair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thoroughly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in Figure 2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766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2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and PE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purified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98%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residual non-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impurities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impair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thoroughly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characterized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in Figure 2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a 10-20%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stiffness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grade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grade.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virgin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PP grade,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similar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fracture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8530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Post-producer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polyamide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(PA) and polyester (PES))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post-consumer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PROCOTEX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mm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machine. Following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set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raw material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Post-producer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&gt;90% PES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Post-consumer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Ecofrag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90% PES/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PA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Post-consumer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Vanheede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90% PES/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morphologies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actual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PROCOTEX has prepared granules of different types of fiber fluff (PES, cotton, jute, aramid) using a fiber compacting machine. These granules were inspected using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camera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examine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granule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compacting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3).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392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moulding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test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CENTEXBEL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PROCOTEX)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PP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additives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compatibilizers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composites (GFC)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composites (WPC). </a:t>
            </a:r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695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Figure 4 show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stiffness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moduli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fracture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concentrations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enhancement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mm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elastic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moduli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stiffness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763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>
            <a:extLst>
              <a:ext uri="{FF2B5EF4-FFF2-40B4-BE49-F238E27FC236}">
                <a16:creationId xmlns:a16="http://schemas.microsoft.com/office/drawing/2014/main" id="{0FCAC4F3-255E-4C56-8EE0-CB138C0EB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>
            <a:extLst>
              <a:ext uri="{FF2B5EF4-FFF2-40B4-BE49-F238E27FC236}">
                <a16:creationId xmlns:a16="http://schemas.microsoft.com/office/drawing/2014/main" id="{C4719C19-24D1-4CD6-8202-46260D87C6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ECOFRAG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fracture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comparable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cotton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DELAX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flexural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morphologies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stiffness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FRC’s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outperformed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GFC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comparable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WPC material. </a:t>
            </a:r>
            <a:endParaRPr lang="es-ES" altLang="es-ES" dirty="0"/>
          </a:p>
        </p:txBody>
      </p:sp>
      <p:sp>
        <p:nvSpPr>
          <p:cNvPr id="31748" name="Marcador de número de diapositiva 3">
            <a:extLst>
              <a:ext uri="{FF2B5EF4-FFF2-40B4-BE49-F238E27FC236}">
                <a16:creationId xmlns:a16="http://schemas.microsoft.com/office/drawing/2014/main" id="{F94C6DE4-FC47-4546-B7B9-4FBA7F26E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D26F74-CBBB-42C1-82CA-9A4B748AFBF4}" type="slidenum">
              <a:rPr lang="es-ES" altLang="es-E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8516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banrec-project.e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33A6D45-D56D-4619-84A3-7BBD7A42FF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2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4" y="2524136"/>
            <a:ext cx="9023772" cy="383538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817880"/>
            <a:ext cx="7560000" cy="3392283"/>
          </a:xfrm>
        </p:spPr>
        <p:txBody>
          <a:bodyPr lIns="91440" rIns="91440">
            <a:noAutofit/>
          </a:bodyPr>
          <a:lstStyle>
            <a:lvl1pPr marL="0" indent="0" algn="ctr">
              <a:lnSpc>
                <a:spcPct val="150000"/>
              </a:lnSpc>
              <a:buNone/>
              <a:defRPr sz="4400" cap="none" spc="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55" y="91899"/>
            <a:ext cx="1835696" cy="1236237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F563071B-D214-4042-AFA0-8EF86A597842}"/>
              </a:ext>
            </a:extLst>
          </p:cNvPr>
          <p:cNvSpPr txBox="1">
            <a:spLocks/>
          </p:cNvSpPr>
          <p:nvPr userDrawn="1"/>
        </p:nvSpPr>
        <p:spPr>
          <a:xfrm>
            <a:off x="432000" y="1628800"/>
            <a:ext cx="8280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URBANREC training material</a:t>
            </a:r>
          </a:p>
        </p:txBody>
      </p:sp>
      <p:pic>
        <p:nvPicPr>
          <p:cNvPr id="13" name="Imagen 4">
            <a:extLst>
              <a:ext uri="{FF2B5EF4-FFF2-40B4-BE49-F238E27FC236}">
                <a16:creationId xmlns:a16="http://schemas.microsoft.com/office/drawing/2014/main" id="{5F68C1CE-CB7F-421A-A2AE-9D171C4491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9512" y="169053"/>
            <a:ext cx="107908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0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051174" y="6443730"/>
            <a:ext cx="984019" cy="365125"/>
          </a:xfrm>
        </p:spPr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48395CFA-409E-492D-9EA2-C3CB6A8C00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59632" y="200237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None/>
            </a:pPr>
            <a:r>
              <a:rPr lang="es-ES_tradnl" altLang="es-ES" sz="3600" b="1" kern="1200" spc="-50" baseline="0" dirty="0" err="1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</a:t>
            </a:r>
            <a:r>
              <a:rPr lang="es-ES_tradnl" altLang="es-ES" sz="3600" b="1" kern="1200" spc="-50" baseline="0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Project </a:t>
            </a:r>
            <a:r>
              <a:rPr lang="es-ES_tradnl" altLang="es-ES" sz="3600" b="1" kern="1200" spc="-50" baseline="0" dirty="0" err="1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endParaRPr lang="es-ES" altLang="es-ES" sz="3600" b="1" kern="1200" spc="-50" baseline="0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Tijdelijke aanduiding voor inhoud 6">
            <a:extLst>
              <a:ext uri="{FF2B5EF4-FFF2-40B4-BE49-F238E27FC236}">
                <a16:creationId xmlns:a16="http://schemas.microsoft.com/office/drawing/2014/main" id="{AB2F7DA3-8C96-43AB-ADDB-141EEF1F3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783673" cy="47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6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1" y="-171400"/>
            <a:ext cx="7560840" cy="1034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en-GB" sz="36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>
              <a:spcBef>
                <a:spcPct val="20000"/>
              </a:spcBef>
              <a:buClr>
                <a:schemeClr val="tx2"/>
              </a:buClr>
              <a:buSzPct val="70000"/>
              <a:buFontTx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64A97D4C-5EDD-4978-B5B0-DE813EDC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443730"/>
            <a:ext cx="984019" cy="365125"/>
          </a:xfrm>
        </p:spPr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6E1B62-A760-49AE-A891-FA959102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475252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6016F-5228-42C2-A4D8-A70E12ABD4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58DD58A3-EA1B-4935-B626-F4247BF73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9592" y="2780928"/>
            <a:ext cx="7776864" cy="279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URBANREC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H2020-WASTE-2015, “A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reuse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raw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materials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WASTE-6a-2015 “Eco-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innovative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solutions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has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received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Union’s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2020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</a:t>
            </a:r>
            <a:r>
              <a:rPr lang="es-ES" altLang="en-US" sz="2000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n-US" sz="2000" b="1" dirty="0" err="1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</a:t>
            </a:r>
            <a:r>
              <a:rPr lang="es-ES" altLang="en-US" sz="2000" b="1" dirty="0">
                <a:solidFill>
                  <a:srgbClr val="455F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690103.</a:t>
            </a:r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id="{2E6EE652-86B1-47BE-B718-A9D7708D5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916" y="1628800"/>
            <a:ext cx="1512169" cy="1008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D26F7E8-B4C3-4A1A-B10F-CB0F393F949E}"/>
              </a:ext>
            </a:extLst>
          </p:cNvPr>
          <p:cNvSpPr txBox="1">
            <a:spLocks/>
          </p:cNvSpPr>
          <p:nvPr userDrawn="1"/>
        </p:nvSpPr>
        <p:spPr>
          <a:xfrm>
            <a:off x="1331640" y="-171400"/>
            <a:ext cx="7543800" cy="1057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s-ES" sz="3600" b="1" kern="1200" spc="-50" baseline="0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Acknowledgments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50F43-01E3-493D-98F7-7FF9FE9CA3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10E7A417-58E1-410A-8464-A4BDC1426E18}"/>
              </a:ext>
            </a:extLst>
          </p:cNvPr>
          <p:cNvSpPr txBox="1"/>
          <p:nvPr userDrawn="1"/>
        </p:nvSpPr>
        <p:spPr>
          <a:xfrm>
            <a:off x="2352578" y="4149080"/>
            <a:ext cx="419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ES" sz="2400" b="1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400" b="1" dirty="0">
                <a:solidFill>
                  <a:srgbClr val="96C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www.urbanrec-project.eu</a:t>
            </a:r>
            <a:endParaRPr lang="es-ES" sz="2400" b="1" dirty="0">
              <a:solidFill>
                <a:srgbClr val="96C1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AB084AE-FAC2-44F8-8277-EF273D0F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71" y="1916832"/>
            <a:ext cx="7416000" cy="1116000"/>
          </a:xfrm>
        </p:spPr>
        <p:txBody>
          <a:bodyPr>
            <a:normAutofit/>
          </a:bodyPr>
          <a:lstStyle/>
          <a:p>
            <a:pPr algn="ctr"/>
            <a:r>
              <a:rPr lang="nl-BE" sz="4000" b="1" dirty="0">
                <a:solidFill>
                  <a:srgbClr val="94C1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en-GB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03EB0E14-E1E6-4FC3-BEDA-8C5DCBE36C9C}" type="datetime1">
              <a:rPr lang="es-ES" smtClean="0"/>
              <a:t>26/06/2019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0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35FA3425-E2D8-444F-B93B-151AD24C688D}" type="datetime1">
              <a:rPr lang="es-ES" smtClean="0"/>
              <a:t>26/06/2019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25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9410" y="-133658"/>
            <a:ext cx="7543800" cy="1057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279" y="1910386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2477" y="643575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8B38D1-0D29-4AE4-A336-D3E6F13D4D2A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CDE0C25-4C81-4F97-AC5D-B18777F1815F}"/>
              </a:ext>
            </a:extLst>
          </p:cNvPr>
          <p:cNvSpPr txBox="1">
            <a:spLocks/>
          </p:cNvSpPr>
          <p:nvPr userDrawn="1"/>
        </p:nvSpPr>
        <p:spPr>
          <a:xfrm>
            <a:off x="1166238" y="6554715"/>
            <a:ext cx="7153231" cy="4012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URBANREC training Material - </a:t>
            </a:r>
            <a:r>
              <a:rPr lang="en-US" sz="1100" dirty="0" err="1"/>
              <a:t>Fibre</a:t>
            </a:r>
            <a:r>
              <a:rPr lang="en-US" sz="1100" dirty="0"/>
              <a:t> reinforced PP materials from recycled textiles</a:t>
            </a:r>
            <a:endParaRPr lang="en-GB" sz="11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85262B-6E12-4B64-BEBE-285CE786F4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682"/>
            <a:ext cx="1089421" cy="733663"/>
          </a:xfrm>
          <a:prstGeom prst="rect">
            <a:avLst/>
          </a:prstGeom>
        </p:spPr>
      </p:pic>
      <p:pic>
        <p:nvPicPr>
          <p:cNvPr id="18" name="Imagen 4">
            <a:extLst>
              <a:ext uri="{FF2B5EF4-FFF2-40B4-BE49-F238E27FC236}">
                <a16:creationId xmlns:a16="http://schemas.microsoft.com/office/drawing/2014/main" id="{7942BD81-0CD8-4E78-8233-343D32EFA02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039" y="6225855"/>
            <a:ext cx="754240" cy="502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DCA211-7858-4D75-AADB-A77C04244F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424" y="6456067"/>
            <a:ext cx="717027" cy="3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5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74" r:id="rId2"/>
    <p:sldLayoutId id="2147483876" r:id="rId3"/>
    <p:sldLayoutId id="2147483877" r:id="rId4"/>
    <p:sldLayoutId id="2147483878" r:id="rId5"/>
    <p:sldLayoutId id="2147483794" r:id="rId6"/>
    <p:sldLayoutId id="2147483795" r:id="rId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s-ES" sz="3600" b="1" kern="1200" spc="-50" baseline="0" dirty="0">
          <a:solidFill>
            <a:srgbClr val="96C11E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3A86D0A-637A-4949-A10B-2AD95667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61" y="2943420"/>
            <a:ext cx="7910414" cy="2771360"/>
          </a:xfrm>
        </p:spPr>
        <p:txBody>
          <a:bodyPr>
            <a:normAutofit/>
          </a:bodyPr>
          <a:lstStyle/>
          <a:p>
            <a:r>
              <a:rPr lang="es-ES" dirty="0" err="1"/>
              <a:t>Fibre</a:t>
            </a:r>
            <a:r>
              <a:rPr lang="es-ES" dirty="0"/>
              <a:t> </a:t>
            </a:r>
            <a:r>
              <a:rPr lang="es-ES" dirty="0" err="1"/>
              <a:t>reinforced</a:t>
            </a:r>
            <a:r>
              <a:rPr lang="es-ES" dirty="0"/>
              <a:t> PP </a:t>
            </a:r>
            <a:r>
              <a:rPr lang="es-ES" dirty="0" err="1"/>
              <a:t>materials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recycled</a:t>
            </a:r>
            <a:r>
              <a:rPr lang="es-ES" dirty="0"/>
              <a:t> textiles</a:t>
            </a:r>
            <a:endParaRPr lang="en-U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32004F22-769D-4930-BC35-3BD9A0EC44E4}"/>
              </a:ext>
            </a:extLst>
          </p:cNvPr>
          <p:cNvSpPr txBox="1">
            <a:spLocks/>
          </p:cNvSpPr>
          <p:nvPr/>
        </p:nvSpPr>
        <p:spPr>
          <a:xfrm>
            <a:off x="622026" y="2564904"/>
            <a:ext cx="792088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66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96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116632"/>
            <a:ext cx="7560840" cy="1034129"/>
          </a:xfrm>
        </p:spPr>
        <p:txBody>
          <a:bodyPr/>
          <a:lstStyle/>
          <a:p>
            <a:pPr lvl="0"/>
            <a:r>
              <a:rPr lang="en-GB" dirty="0"/>
              <a:t>Development of short fibre reinforced composites - Results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808291"/>
            <a:ext cx="984019" cy="365125"/>
          </a:xfrm>
        </p:spPr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96" y="1261167"/>
            <a:ext cx="8318975" cy="194300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Specific results: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err="1"/>
              <a:t>Ecofrag</a:t>
            </a:r>
            <a:r>
              <a:rPr lang="en-US" sz="2800" dirty="0"/>
              <a:t>: slightly higher fracture and flexural strength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err="1"/>
              <a:t>Delax</a:t>
            </a:r>
            <a:r>
              <a:rPr lang="en-US" sz="2800" dirty="0"/>
              <a:t>: reduced impact resistance, increased impact strength but decreased flexural and tensile strength</a:t>
            </a:r>
            <a:endParaRPr lang="es-E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FAB382-15CB-4F03-A812-77079971D657}"/>
              </a:ext>
            </a:extLst>
          </p:cNvPr>
          <p:cNvSpPr/>
          <p:nvPr/>
        </p:nvSpPr>
        <p:spPr>
          <a:xfrm>
            <a:off x="971600" y="3358498"/>
            <a:ext cx="8063593" cy="12069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Varying properties for the different FRC’s might be caused by a combination of different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/matrix interaction, different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properties and morphologies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43D59A-828A-41B2-8E60-17433610977B}"/>
              </a:ext>
            </a:extLst>
          </p:cNvPr>
          <p:cNvSpPr/>
          <p:nvPr/>
        </p:nvSpPr>
        <p:spPr>
          <a:xfrm>
            <a:off x="189672" y="3365704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1769D-6024-4D27-B2B7-420E2657C193}"/>
              </a:ext>
            </a:extLst>
          </p:cNvPr>
          <p:cNvSpPr/>
          <p:nvPr/>
        </p:nvSpPr>
        <p:spPr>
          <a:xfrm>
            <a:off x="1114797" y="5019045"/>
            <a:ext cx="7421895" cy="12069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Stiffness of the developed FRC’s outperformed by the GFC but comparable or even superior to the WPC material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4A03D1-8D7B-4B7E-A5D5-0CC464CF7A55}"/>
              </a:ext>
            </a:extLst>
          </p:cNvPr>
          <p:cNvSpPr/>
          <p:nvPr/>
        </p:nvSpPr>
        <p:spPr>
          <a:xfrm>
            <a:off x="255778" y="5056291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116632"/>
            <a:ext cx="7560840" cy="1034129"/>
          </a:xfrm>
        </p:spPr>
        <p:txBody>
          <a:bodyPr/>
          <a:lstStyle/>
          <a:p>
            <a:pPr lvl="0"/>
            <a:r>
              <a:rPr lang="en-GB" dirty="0"/>
              <a:t>Development of short fibre reinforced composites - Results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808291"/>
            <a:ext cx="984019" cy="365125"/>
          </a:xfrm>
        </p:spPr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69020"/>
            <a:ext cx="3888432" cy="331996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Replacement of </a:t>
            </a:r>
            <a:r>
              <a:rPr lang="es-ES" dirty="0" err="1"/>
              <a:t>virgin</a:t>
            </a:r>
            <a:r>
              <a:rPr lang="es-ES" dirty="0"/>
              <a:t> PP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recycled</a:t>
            </a:r>
            <a:r>
              <a:rPr lang="es-ES" dirty="0"/>
              <a:t> </a:t>
            </a:r>
            <a:r>
              <a:rPr lang="es-ES" dirty="0" err="1"/>
              <a:t>plastics</a:t>
            </a:r>
            <a:r>
              <a:rPr lang="es-ES" dirty="0"/>
              <a:t> (</a:t>
            </a:r>
            <a:r>
              <a:rPr lang="en-US" dirty="0"/>
              <a:t>adding the cotton </a:t>
            </a:r>
            <a:r>
              <a:rPr lang="en-US" dirty="0" err="1"/>
              <a:t>fibres</a:t>
            </a:r>
            <a:r>
              <a:rPr lang="en-US" dirty="0"/>
              <a:t> and a compatibilizer)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15BBA-1ABB-4E0D-82F4-06F93173C1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36" r="-8436"/>
          <a:stretch/>
        </p:blipFill>
        <p:spPr bwMode="auto">
          <a:xfrm>
            <a:off x="3722333" y="1674386"/>
            <a:ext cx="5421667" cy="265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44B84C4-7F68-4F33-B24C-2559C4C3AC94}"/>
              </a:ext>
            </a:extLst>
          </p:cNvPr>
          <p:cNvSpPr/>
          <p:nvPr/>
        </p:nvSpPr>
        <p:spPr>
          <a:xfrm>
            <a:off x="476329" y="4875878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26DD2-B69B-4FDA-8055-255046A1C3E7}"/>
              </a:ext>
            </a:extLst>
          </p:cNvPr>
          <p:cNvSpPr/>
          <p:nvPr/>
        </p:nvSpPr>
        <p:spPr>
          <a:xfrm>
            <a:off x="1402334" y="4689288"/>
            <a:ext cx="7092788" cy="17887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mechanical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properties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higher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tensile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flexural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moduli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strengths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virgin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PP grade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116632"/>
            <a:ext cx="7560840" cy="1034129"/>
          </a:xfrm>
        </p:spPr>
        <p:txBody>
          <a:bodyPr/>
          <a:lstStyle/>
          <a:p>
            <a:pPr lvl="0"/>
            <a:r>
              <a:rPr lang="en-GB" dirty="0"/>
              <a:t>Development of short fibre reinforced composites - Results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808291"/>
            <a:ext cx="984019" cy="365125"/>
          </a:xfrm>
        </p:spPr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12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96" y="1261167"/>
            <a:ext cx="8318975" cy="194300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Compounding and injection </a:t>
            </a:r>
            <a:r>
              <a:rPr lang="en-US" dirty="0" err="1"/>
              <a:t>moulding</a:t>
            </a:r>
            <a:r>
              <a:rPr lang="en-US" dirty="0"/>
              <a:t> FRC (with mattress textile </a:t>
            </a:r>
            <a:r>
              <a:rPr lang="en-US" dirty="0" err="1"/>
              <a:t>fibres</a:t>
            </a:r>
            <a:r>
              <a:rPr lang="en-US" dirty="0"/>
              <a:t>) compared to </a:t>
            </a:r>
            <a:r>
              <a:rPr lang="es-ES" dirty="0"/>
              <a:t>GFC and WPC and store-</a:t>
            </a:r>
            <a:r>
              <a:rPr lang="es-ES" dirty="0" err="1"/>
              <a:t>bought</a:t>
            </a:r>
            <a:r>
              <a:rPr lang="es-ES" dirty="0"/>
              <a:t> </a:t>
            </a:r>
            <a:r>
              <a:rPr lang="es-ES" dirty="0" err="1"/>
              <a:t>curver</a:t>
            </a:r>
            <a:r>
              <a:rPr lang="es-ES" dirty="0"/>
              <a:t> box</a:t>
            </a:r>
            <a:endParaRPr lang="es-E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FAB382-15CB-4F03-A812-77079971D657}"/>
              </a:ext>
            </a:extLst>
          </p:cNvPr>
          <p:cNvSpPr/>
          <p:nvPr/>
        </p:nvSpPr>
        <p:spPr>
          <a:xfrm>
            <a:off x="1109726" y="3009101"/>
            <a:ext cx="8063593" cy="5958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GFC highly outperforms the FRC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43D59A-828A-41B2-8E60-17433610977B}"/>
              </a:ext>
            </a:extLst>
          </p:cNvPr>
          <p:cNvSpPr/>
          <p:nvPr/>
        </p:nvSpPr>
        <p:spPr>
          <a:xfrm>
            <a:off x="255778" y="2926042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81769D-6024-4D27-B2B7-420E2657C193}"/>
              </a:ext>
            </a:extLst>
          </p:cNvPr>
          <p:cNvSpPr/>
          <p:nvPr/>
        </p:nvSpPr>
        <p:spPr>
          <a:xfrm>
            <a:off x="1121288" y="4870392"/>
            <a:ext cx="7421895" cy="13392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FRC containing compatibilizer  has higher stiffness, flexural and impact properties than store-bought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curver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box but similar tensile strength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84A03D1-8D7B-4B7E-A5D5-0CC464CF7A55}"/>
              </a:ext>
            </a:extLst>
          </p:cNvPr>
          <p:cNvSpPr/>
          <p:nvPr/>
        </p:nvSpPr>
        <p:spPr>
          <a:xfrm>
            <a:off x="255778" y="5056291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35FB4-2D26-447B-9A4D-A0734C55B579}"/>
              </a:ext>
            </a:extLst>
          </p:cNvPr>
          <p:cNvSpPr/>
          <p:nvPr/>
        </p:nvSpPr>
        <p:spPr>
          <a:xfrm>
            <a:off x="1121288" y="3989476"/>
            <a:ext cx="5273751" cy="48013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overall performance of WPC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42069B-2287-4E6B-8C04-9ED090F3606C}"/>
              </a:ext>
            </a:extLst>
          </p:cNvPr>
          <p:cNvSpPr/>
          <p:nvPr/>
        </p:nvSpPr>
        <p:spPr>
          <a:xfrm>
            <a:off x="255778" y="3894650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9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0" y="142793"/>
            <a:ext cx="7884369" cy="1007968"/>
          </a:xfrm>
        </p:spPr>
        <p:txBody>
          <a:bodyPr/>
          <a:lstStyle/>
          <a:p>
            <a:pPr lvl="0"/>
            <a:r>
              <a:rPr lang="en-GB" sz="3500" dirty="0"/>
              <a:t>Development of short fibre reinforced composites – Next steps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808291"/>
            <a:ext cx="984019" cy="365125"/>
          </a:xfrm>
        </p:spPr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13</a:t>
            </a:fld>
            <a:endParaRPr lang="es-E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F4E37F-7823-46D5-81A9-AA4F131E2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583870"/>
            <a:ext cx="8568952" cy="4752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err="1"/>
              <a:t>Determination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mechanical</a:t>
            </a:r>
            <a:r>
              <a:rPr lang="es-ES" dirty="0"/>
              <a:t> </a:t>
            </a:r>
            <a:r>
              <a:rPr lang="es-ES" dirty="0" err="1"/>
              <a:t>properties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produced</a:t>
            </a:r>
            <a:r>
              <a:rPr lang="es-ES" dirty="0"/>
              <a:t> boxes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optimize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product</a:t>
            </a:r>
            <a:r>
              <a:rPr lang="es-ES" dirty="0"/>
              <a:t> </a:t>
            </a:r>
            <a:r>
              <a:rPr lang="es-ES" dirty="0" err="1"/>
              <a:t>properties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Industrial </a:t>
            </a:r>
            <a:r>
              <a:rPr lang="es-ES" dirty="0" err="1"/>
              <a:t>scale</a:t>
            </a:r>
            <a:r>
              <a:rPr lang="es-ES" dirty="0"/>
              <a:t> </a:t>
            </a:r>
            <a:r>
              <a:rPr lang="es-ES" dirty="0" err="1"/>
              <a:t>compounding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investigate</a:t>
            </a:r>
            <a:r>
              <a:rPr lang="es-ES" dirty="0"/>
              <a:t>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fibres</a:t>
            </a:r>
            <a:r>
              <a:rPr lang="es-ES" dirty="0"/>
              <a:t> can </a:t>
            </a:r>
            <a:r>
              <a:rPr lang="es-ES" dirty="0" err="1"/>
              <a:t>still</a:t>
            </a:r>
            <a:r>
              <a:rPr lang="es-ES" dirty="0"/>
              <a:t> be </a:t>
            </a:r>
            <a:r>
              <a:rPr lang="es-ES" dirty="0" err="1"/>
              <a:t>distributed</a:t>
            </a:r>
            <a:r>
              <a:rPr lang="es-ES" dirty="0"/>
              <a:t> </a:t>
            </a:r>
            <a:r>
              <a:rPr lang="es-ES" dirty="0" err="1"/>
              <a:t>homogeneously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scale</a:t>
            </a:r>
            <a:r>
              <a:rPr lang="es-ES" dirty="0"/>
              <a:t> </a:t>
            </a:r>
            <a:r>
              <a:rPr lang="es-ES" dirty="0" err="1"/>
              <a:t>extruders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err="1"/>
              <a:t>Life</a:t>
            </a:r>
            <a:r>
              <a:rPr lang="es-ES" dirty="0"/>
              <a:t> </a:t>
            </a:r>
            <a:r>
              <a:rPr lang="es-ES" dirty="0" err="1"/>
              <a:t>cycle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demonstrator</a:t>
            </a:r>
            <a:r>
              <a:rPr lang="es-ES" dirty="0"/>
              <a:t>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err="1"/>
              <a:t>Selection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ecolabel</a:t>
            </a:r>
            <a:endParaRPr lang="en-GB" dirty="0"/>
          </a:p>
          <a:p>
            <a:r>
              <a:rPr lang="es-ES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76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77176-47EA-46A6-B571-FC65E191F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44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D6DD2-F6DE-4C7A-A8DE-9170F023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38D1-0D29-4AE4-A336-D3E6F13D4D2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9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6FCD5-4312-499B-B98E-D34DACDC373E}"/>
              </a:ext>
            </a:extLst>
          </p:cNvPr>
          <p:cNvSpPr/>
          <p:nvPr/>
        </p:nvSpPr>
        <p:spPr>
          <a:xfrm>
            <a:off x="530446" y="1484784"/>
            <a:ext cx="7929986" cy="4248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fraction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separate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bulky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waste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Belgium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composed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mixed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rigid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plastics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polymer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including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PP, PE, PVC, ABS, PS, PA, PC, PMMA, etc.);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production types (such as extrusion, blow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moulding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injection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moulding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etc.)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contamination with metals, wood, stones, etc. 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99E921-7F3A-425E-BA4D-B278A71EC8DB}"/>
              </a:ext>
            </a:extLst>
          </p:cNvPr>
          <p:cNvSpPr/>
          <p:nvPr/>
        </p:nvSpPr>
        <p:spPr>
          <a:xfrm>
            <a:off x="395536" y="5157192"/>
            <a:ext cx="93610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C17602-1C0A-49B9-A4B3-798D11529ADB}"/>
              </a:ext>
            </a:extLst>
          </p:cNvPr>
          <p:cNvSpPr txBox="1"/>
          <p:nvPr/>
        </p:nvSpPr>
        <p:spPr>
          <a:xfrm>
            <a:off x="1619672" y="5205158"/>
            <a:ext cx="4824536" cy="480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es-ES"/>
            </a:defPPr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Additional clean-up is needed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1DEDC7-DF61-4ED9-899B-3CCB7116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8607"/>
            <a:ext cx="7560840" cy="1034129"/>
          </a:xfrm>
        </p:spPr>
        <p:txBody>
          <a:bodyPr/>
          <a:lstStyle/>
          <a:p>
            <a:r>
              <a:rPr lang="en-US" dirty="0"/>
              <a:t>Clean-up of the recycled plastics fraction –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58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21CD-0997-48EB-8C6F-AE1E53C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8607"/>
            <a:ext cx="7560840" cy="1034129"/>
          </a:xfrm>
        </p:spPr>
        <p:txBody>
          <a:bodyPr/>
          <a:lstStyle/>
          <a:p>
            <a:r>
              <a:rPr lang="en-US" dirty="0"/>
              <a:t>Clean-up of the recycled plastics fraction - Presorting</a:t>
            </a:r>
            <a:endParaRPr lang="en-GB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6FCD5-4312-499B-B98E-D34DACDC373E}"/>
              </a:ext>
            </a:extLst>
          </p:cNvPr>
          <p:cNvSpPr/>
          <p:nvPr/>
        </p:nvSpPr>
        <p:spPr>
          <a:xfrm>
            <a:off x="530446" y="1484784"/>
            <a:ext cx="7929986" cy="4248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Sorting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different polymer grades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Cutting the materials into pieces of ca 10-15 cm</a:t>
            </a:r>
          </a:p>
          <a:p>
            <a:pPr marL="514350" indent="-5143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b="1" dirty="0">
                <a:solidFill>
                  <a:srgbClr val="96C11E"/>
                </a:solidFill>
              </a:rPr>
              <a:t>RESULTS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71% polyolefin (PO) materials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21CD-0997-48EB-8C6F-AE1E53C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8607"/>
            <a:ext cx="7560840" cy="1034129"/>
          </a:xfrm>
        </p:spPr>
        <p:txBody>
          <a:bodyPr/>
          <a:lstStyle/>
          <a:p>
            <a:r>
              <a:rPr lang="en-US" dirty="0"/>
              <a:t>Clean-up of the recycled plastics fraction – Treatment steps</a:t>
            </a:r>
            <a:endParaRPr lang="en-GB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5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6FCD5-4312-499B-B98E-D34DACDC373E}"/>
              </a:ext>
            </a:extLst>
          </p:cNvPr>
          <p:cNvSpPr/>
          <p:nvPr/>
        </p:nvSpPr>
        <p:spPr>
          <a:xfrm>
            <a:off x="530446" y="1484784"/>
            <a:ext cx="7929986" cy="4248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Size reduction;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Washing and flotation;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Removal of the different metal fractions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Regrinding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Dedusting</a:t>
            </a:r>
          </a:p>
        </p:txBody>
      </p:sp>
    </p:spTree>
    <p:extLst>
      <p:ext uri="{BB962C8B-B14F-4D97-AF65-F5344CB8AC3E}">
        <p14:creationId xmlns:p14="http://schemas.microsoft.com/office/powerpoint/2010/main" val="27575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21CD-0997-48EB-8C6F-AE1E53C7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8607"/>
            <a:ext cx="7560840" cy="1034129"/>
          </a:xfrm>
        </p:spPr>
        <p:txBody>
          <a:bodyPr/>
          <a:lstStyle/>
          <a:p>
            <a:r>
              <a:rPr lang="en-US" dirty="0"/>
              <a:t>Clean-up of the recycled plastics fraction – Result </a:t>
            </a:r>
            <a:endParaRPr lang="en-GB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6FCD5-4312-499B-B98E-D34DACDC373E}"/>
              </a:ext>
            </a:extLst>
          </p:cNvPr>
          <p:cNvSpPr/>
          <p:nvPr/>
        </p:nvSpPr>
        <p:spPr>
          <a:xfrm>
            <a:off x="470873" y="1458855"/>
            <a:ext cx="7929986" cy="10441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injection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moulding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fraction (blend of PP and PE): purification to a 98% PP fraction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86DA9-84CA-44BA-B6AC-256C40803D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0" y="2540639"/>
            <a:ext cx="4673743" cy="2684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A27104-95D8-45A1-BCBB-39698246A5C7}"/>
              </a:ext>
            </a:extLst>
          </p:cNvPr>
          <p:cNvSpPr/>
          <p:nvPr/>
        </p:nvSpPr>
        <p:spPr>
          <a:xfrm>
            <a:off x="491481" y="5262459"/>
            <a:ext cx="4319503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94C6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Figure 2 Radar plots comparing the mechanical properties of the recycled plastics to virgin PP (left) and illustration of the recycled PO mix regrind.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82073-2EB2-40C9-B1E9-1A38C268A32C}"/>
              </a:ext>
            </a:extLst>
          </p:cNvPr>
          <p:cNvSpPr/>
          <p:nvPr/>
        </p:nvSpPr>
        <p:spPr>
          <a:xfrm>
            <a:off x="5652120" y="2502971"/>
            <a:ext cx="3028228" cy="31733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2800" dirty="0" err="1"/>
              <a:t>Recycled</a:t>
            </a:r>
            <a:r>
              <a:rPr lang="es-ES" sz="2800" dirty="0"/>
              <a:t> </a:t>
            </a:r>
            <a:r>
              <a:rPr lang="es-ES" sz="2800" dirty="0" err="1"/>
              <a:t>plastics</a:t>
            </a:r>
            <a:r>
              <a:rPr lang="es-ES" sz="2800" dirty="0"/>
              <a:t> show a 10-20% </a:t>
            </a:r>
            <a:r>
              <a:rPr lang="es-ES" sz="2800" dirty="0" err="1"/>
              <a:t>lower</a:t>
            </a:r>
            <a:r>
              <a:rPr lang="es-ES" sz="2800" dirty="0"/>
              <a:t> </a:t>
            </a:r>
            <a:r>
              <a:rPr lang="es-ES" sz="2800" dirty="0" err="1"/>
              <a:t>tensile</a:t>
            </a:r>
            <a:r>
              <a:rPr lang="es-ES" sz="2800" dirty="0"/>
              <a:t> and </a:t>
            </a:r>
            <a:r>
              <a:rPr lang="es-ES" sz="2800" dirty="0" err="1"/>
              <a:t>flexural</a:t>
            </a:r>
            <a:r>
              <a:rPr lang="es-ES" sz="2800" dirty="0"/>
              <a:t> </a:t>
            </a:r>
            <a:r>
              <a:rPr lang="es-ES" sz="2800" dirty="0" err="1"/>
              <a:t>stiffness</a:t>
            </a:r>
            <a:r>
              <a:rPr lang="es-ES" sz="2800" dirty="0"/>
              <a:t> </a:t>
            </a:r>
            <a:r>
              <a:rPr lang="es-ES" sz="2800" dirty="0" err="1"/>
              <a:t>compared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virgin</a:t>
            </a:r>
            <a:r>
              <a:rPr lang="es-ES" sz="2800" dirty="0"/>
              <a:t> PP grade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1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12190"/>
            <a:ext cx="7560840" cy="1505027"/>
          </a:xfrm>
        </p:spPr>
        <p:txBody>
          <a:bodyPr/>
          <a:lstStyle/>
          <a:p>
            <a:pPr lvl="0"/>
            <a:r>
              <a:rPr lang="en-GB" dirty="0"/>
              <a:t>Fibres from post-producer and post-consumer bulky textile waste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7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700808"/>
            <a:ext cx="8496942" cy="4752528"/>
          </a:xfrm>
        </p:spPr>
        <p:txBody>
          <a:bodyPr/>
          <a:lstStyle/>
          <a:p>
            <a:r>
              <a:rPr lang="es-ES" b="1" dirty="0">
                <a:solidFill>
                  <a:srgbClr val="96C11E"/>
                </a:solidFill>
              </a:rPr>
              <a:t>TEST</a:t>
            </a:r>
            <a:r>
              <a:rPr lang="es-ES" dirty="0">
                <a:solidFill>
                  <a:srgbClr val="96C11E"/>
                </a:solidFill>
              </a:rPr>
              <a:t>: </a:t>
            </a:r>
            <a:r>
              <a:rPr lang="es-ES" dirty="0" err="1"/>
              <a:t>Precision</a:t>
            </a:r>
            <a:r>
              <a:rPr lang="es-ES" dirty="0"/>
              <a:t> </a:t>
            </a:r>
            <a:r>
              <a:rPr lang="es-ES" dirty="0" err="1"/>
              <a:t>cut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2 </a:t>
            </a:r>
            <a:r>
              <a:rPr lang="es-ES" dirty="0" err="1"/>
              <a:t>or</a:t>
            </a:r>
            <a:r>
              <a:rPr lang="es-ES" dirty="0"/>
              <a:t> 4 mm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post-producer</a:t>
            </a:r>
            <a:r>
              <a:rPr lang="es-ES" dirty="0"/>
              <a:t> (</a:t>
            </a:r>
            <a:r>
              <a:rPr lang="es-ES" dirty="0" err="1"/>
              <a:t>cotton</a:t>
            </a:r>
            <a:r>
              <a:rPr lang="es-ES" dirty="0"/>
              <a:t>, </a:t>
            </a:r>
            <a:r>
              <a:rPr lang="es-ES" dirty="0" err="1"/>
              <a:t>polyamide</a:t>
            </a:r>
            <a:r>
              <a:rPr lang="es-ES" dirty="0"/>
              <a:t> (PA) and polyester (PES)) and </a:t>
            </a:r>
            <a:r>
              <a:rPr lang="es-ES" dirty="0" err="1"/>
              <a:t>post-consumer</a:t>
            </a:r>
            <a:r>
              <a:rPr lang="es-ES" dirty="0"/>
              <a:t> (</a:t>
            </a:r>
            <a:r>
              <a:rPr lang="es-ES" dirty="0" err="1"/>
              <a:t>mattress</a:t>
            </a:r>
            <a:r>
              <a:rPr lang="es-ES" dirty="0"/>
              <a:t> </a:t>
            </a:r>
            <a:r>
              <a:rPr lang="es-ES" dirty="0" err="1"/>
              <a:t>textile</a:t>
            </a:r>
            <a:r>
              <a:rPr lang="es-ES" dirty="0"/>
              <a:t>) </a:t>
            </a:r>
            <a:r>
              <a:rPr lang="es-ES" dirty="0" err="1"/>
              <a:t>waste</a:t>
            </a:r>
            <a:r>
              <a:rPr lang="es-ES" dirty="0"/>
              <a:t> and </a:t>
            </a:r>
            <a:r>
              <a:rPr lang="es-ES" dirty="0" err="1"/>
              <a:t>optical</a:t>
            </a:r>
            <a:r>
              <a:rPr lang="es-ES" dirty="0"/>
              <a:t> </a:t>
            </a:r>
            <a:r>
              <a:rPr lang="es-ES" dirty="0" err="1"/>
              <a:t>microscopy</a:t>
            </a:r>
            <a:r>
              <a:rPr lang="es-ES" dirty="0"/>
              <a:t> </a:t>
            </a:r>
            <a:r>
              <a:rPr lang="es-ES" dirty="0" err="1"/>
              <a:t>check</a:t>
            </a:r>
            <a:r>
              <a:rPr lang="es-ES" dirty="0"/>
              <a:t>,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compacted</a:t>
            </a:r>
            <a:r>
              <a:rPr lang="es-ES" dirty="0"/>
              <a:t> </a:t>
            </a:r>
            <a:r>
              <a:rPr lang="es-ES" dirty="0" err="1"/>
              <a:t>fibres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0F2DEA-98C8-41CA-BEE9-2666A1755D32}"/>
              </a:ext>
            </a:extLst>
          </p:cNvPr>
          <p:cNvSpPr/>
          <p:nvPr/>
        </p:nvSpPr>
        <p:spPr>
          <a:xfrm>
            <a:off x="386661" y="3528585"/>
            <a:ext cx="8496941" cy="45089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2800" b="1" dirty="0">
                <a:solidFill>
                  <a:srgbClr val="96C11E"/>
                </a:solidFill>
              </a:rPr>
              <a:t>RESULT: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composition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mattress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textile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waste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Post-producer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Delax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&gt;90% PES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Post-consumer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Ecofrag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90% PES/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cotton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PA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Post-consumer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Vanheede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90% PES/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cotton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wool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1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1" y="116632"/>
            <a:ext cx="7560840" cy="1034129"/>
          </a:xfrm>
        </p:spPr>
        <p:txBody>
          <a:bodyPr/>
          <a:lstStyle/>
          <a:p>
            <a:pPr lvl="0"/>
            <a:r>
              <a:rPr lang="en-GB" dirty="0"/>
              <a:t>Development of short fibre reinforced composites - Test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8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517217"/>
            <a:ext cx="849694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rgbClr val="96C11E"/>
                </a:solidFill>
              </a:rPr>
              <a:t>AIM: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96C11E"/>
                </a:solidFill>
              </a:rPr>
              <a:t> </a:t>
            </a:r>
            <a:r>
              <a:rPr lang="es-ES" dirty="0" err="1"/>
              <a:t>optimize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FRC </a:t>
            </a:r>
            <a:r>
              <a:rPr lang="es-ES" dirty="0" err="1"/>
              <a:t>formulation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adding</a:t>
            </a:r>
            <a:r>
              <a:rPr lang="es-ES" dirty="0"/>
              <a:t> </a:t>
            </a:r>
            <a:r>
              <a:rPr lang="es-ES" dirty="0" err="1"/>
              <a:t>varying</a:t>
            </a:r>
            <a:r>
              <a:rPr lang="es-ES" dirty="0"/>
              <a:t> </a:t>
            </a:r>
            <a:r>
              <a:rPr lang="es-ES" dirty="0" err="1"/>
              <a:t>fibre</a:t>
            </a:r>
            <a:r>
              <a:rPr lang="es-ES" dirty="0"/>
              <a:t> </a:t>
            </a:r>
            <a:r>
              <a:rPr lang="es-ES" dirty="0" err="1"/>
              <a:t>types</a:t>
            </a:r>
            <a:r>
              <a:rPr lang="es-ES" dirty="0"/>
              <a:t> and </a:t>
            </a:r>
            <a:r>
              <a:rPr lang="es-ES" dirty="0" err="1"/>
              <a:t>amounts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a PP </a:t>
            </a:r>
            <a:r>
              <a:rPr lang="es-ES" dirty="0" err="1"/>
              <a:t>matrix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n-US" dirty="0"/>
              <a:t>improve </a:t>
            </a:r>
            <a:r>
              <a:rPr lang="en-US" dirty="0" err="1"/>
              <a:t>fibre</a:t>
            </a:r>
            <a:r>
              <a:rPr lang="en-US" dirty="0"/>
              <a:t>/matrix interaction by testing a range of additives (compatibilizers)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6C11E"/>
                </a:solidFill>
              </a:rPr>
              <a:t>PROCESS: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Determination of tensile, flexural and impact properties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Comparison with glass </a:t>
            </a:r>
            <a:r>
              <a:rPr lang="en-US" dirty="0" err="1"/>
              <a:t>fibre</a:t>
            </a:r>
            <a:r>
              <a:rPr lang="en-US" dirty="0"/>
              <a:t> reinforced composites (GFC) and wood plastic composites (WPC). </a:t>
            </a:r>
            <a:r>
              <a:rPr lang="es-E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85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82FB69-976E-4A25-AB9B-BB6A55C1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0" y="116632"/>
            <a:ext cx="7884369" cy="1034129"/>
          </a:xfrm>
        </p:spPr>
        <p:txBody>
          <a:bodyPr/>
          <a:lstStyle/>
          <a:p>
            <a:pPr lvl="0"/>
            <a:r>
              <a:rPr lang="en-GB" dirty="0"/>
              <a:t>Development of short fibre reinforced composites – Results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BEFD3DD-F480-4E86-81B8-635282A1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174" y="6808291"/>
            <a:ext cx="984019" cy="365125"/>
          </a:xfrm>
        </p:spPr>
        <p:txBody>
          <a:bodyPr/>
          <a:lstStyle/>
          <a:p>
            <a:pPr>
              <a:defRPr/>
            </a:pPr>
            <a:fld id="{6D51AFD7-9A67-4415-BA32-30C8A8A1FE59}" type="slidenum">
              <a:rPr lang="es-ES"/>
              <a:pPr>
                <a:defRPr/>
              </a:pPr>
              <a:t>9</a:t>
            </a:fld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6E64C-B27D-4FBD-9221-31AA13E7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349" y="1513677"/>
            <a:ext cx="4242952" cy="278311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General comparison of the mechanical properties of the FRC’s with cotton, </a:t>
            </a:r>
            <a:r>
              <a:rPr lang="en-US" dirty="0" err="1"/>
              <a:t>Ecofrag</a:t>
            </a:r>
            <a:r>
              <a:rPr lang="en-US" dirty="0"/>
              <a:t> and </a:t>
            </a:r>
            <a:r>
              <a:rPr lang="en-US" dirty="0" err="1"/>
              <a:t>Delax</a:t>
            </a:r>
            <a:r>
              <a:rPr lang="en-US" dirty="0"/>
              <a:t> </a:t>
            </a:r>
            <a:r>
              <a:rPr lang="en-US" dirty="0" err="1"/>
              <a:t>fibres</a:t>
            </a:r>
            <a:r>
              <a:rPr lang="en-US" dirty="0"/>
              <a:t> to virgin PP</a:t>
            </a:r>
            <a:r>
              <a:rPr lang="es-E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FAB382-15CB-4F03-A812-77079971D657}"/>
              </a:ext>
            </a:extLst>
          </p:cNvPr>
          <p:cNvSpPr/>
          <p:nvPr/>
        </p:nvSpPr>
        <p:spPr>
          <a:xfrm>
            <a:off x="971599" y="4470781"/>
            <a:ext cx="8063593" cy="216352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Improvment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stiffness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fracture,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flexural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strength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impact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resistance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addition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cotton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fibres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fibre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concentrations results in further enhancement of elastic modulus and strength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43D59A-828A-41B2-8E60-17433610977B}"/>
              </a:ext>
            </a:extLst>
          </p:cNvPr>
          <p:cNvSpPr/>
          <p:nvPr/>
        </p:nvSpPr>
        <p:spPr>
          <a:xfrm>
            <a:off x="179090" y="4488350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DD8F04-FD46-4B94-9772-94242A403A7E}"/>
              </a:ext>
            </a:extLst>
          </p:cNvPr>
          <p:cNvSpPr/>
          <p:nvPr/>
        </p:nvSpPr>
        <p:spPr>
          <a:xfrm>
            <a:off x="179090" y="5417312"/>
            <a:ext cx="64807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69E565-81E7-4C23-A081-F7702EF06B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38"/>
          <a:stretch/>
        </p:blipFill>
        <p:spPr bwMode="auto">
          <a:xfrm>
            <a:off x="395536" y="1503658"/>
            <a:ext cx="3641633" cy="278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2568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3261</TotalTime>
  <Words>2125</Words>
  <Application>Microsoft Office PowerPoint</Application>
  <PresentationFormat>On-screen Show (4:3)</PresentationFormat>
  <Paragraphs>105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Retrospección</vt:lpstr>
      <vt:lpstr>PowerPoint Presentation</vt:lpstr>
      <vt:lpstr>PowerPoint Presentation</vt:lpstr>
      <vt:lpstr>Clean-up of the recycled plastics fraction – Why?</vt:lpstr>
      <vt:lpstr>Clean-up of the recycled plastics fraction - Presorting</vt:lpstr>
      <vt:lpstr>Clean-up of the recycled plastics fraction – Treatment steps</vt:lpstr>
      <vt:lpstr>Clean-up of the recycled plastics fraction – Result </vt:lpstr>
      <vt:lpstr>Fibres from post-producer and post-consumer bulky textile waste</vt:lpstr>
      <vt:lpstr>Development of short fibre reinforced composites - Test</vt:lpstr>
      <vt:lpstr>Development of short fibre reinforced composites – Results</vt:lpstr>
      <vt:lpstr>Development of short fibre reinforced composites - Results</vt:lpstr>
      <vt:lpstr>Development of short fibre reinforced composites - Results</vt:lpstr>
      <vt:lpstr>Development of short fibre reinforced composites - Results</vt:lpstr>
      <vt:lpstr>Development of short fibre reinforced composites –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Gaelle Colas</cp:lastModifiedBy>
  <cp:revision>314</cp:revision>
  <dcterms:created xsi:type="dcterms:W3CDTF">2013-08-07T10:27:33Z</dcterms:created>
  <dcterms:modified xsi:type="dcterms:W3CDTF">2019-06-26T09:28:06Z</dcterms:modified>
</cp:coreProperties>
</file>