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0" r:id="rId1"/>
  </p:sldMasterIdLst>
  <p:notesMasterIdLst>
    <p:notesMasterId r:id="rId10"/>
  </p:notesMasterIdLst>
  <p:handoutMasterIdLst>
    <p:handoutMasterId r:id="rId11"/>
  </p:handoutMasterIdLst>
  <p:sldIdLst>
    <p:sldId id="339" r:id="rId2"/>
    <p:sldId id="367" r:id="rId3"/>
    <p:sldId id="363" r:id="rId4"/>
    <p:sldId id="364" r:id="rId5"/>
    <p:sldId id="365" r:id="rId6"/>
    <p:sldId id="366" r:id="rId7"/>
    <p:sldId id="369" r:id="rId8"/>
    <p:sldId id="368"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bel Crespo" initials="AC" lastIdx="4" clrIdx="0"/>
  <p:cmAuthor id="2" name="Anna Bojanowicz-Bablok" initials="A" lastIdx="1" clrIdx="1"/>
  <p:cmAuthor id="3" name="acrUser" initials="a" lastIdx="1" clrIdx="2">
    <p:extLst>
      <p:ext uri="{19B8F6BF-5375-455C-9EA6-DF929625EA0E}">
        <p15:presenceInfo xmlns:p15="http://schemas.microsoft.com/office/powerpoint/2012/main" userId="acr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51"/>
    <a:srgbClr val="63A537"/>
    <a:srgbClr val="739A28"/>
    <a:srgbClr val="96C11E"/>
    <a:srgbClr val="3A4B0B"/>
    <a:srgbClr val="0000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0424" autoAdjust="0"/>
  </p:normalViewPr>
  <p:slideViewPr>
    <p:cSldViewPr>
      <p:cViewPr varScale="1">
        <p:scale>
          <a:sx n="52" d="100"/>
          <a:sy n="52" d="100"/>
        </p:scale>
        <p:origin x="1454" y="29"/>
      </p:cViewPr>
      <p:guideLst>
        <p:guide orient="horz" pos="2160"/>
        <p:guide pos="2880"/>
      </p:guideLst>
    </p:cSldViewPr>
  </p:slideViewPr>
  <p:outlineViewPr>
    <p:cViewPr>
      <p:scale>
        <a:sx n="33" d="100"/>
        <a:sy n="33" d="100"/>
      </p:scale>
      <p:origin x="0" y="0"/>
    </p:cViewPr>
  </p:outlineViewPr>
  <p:notesTextViewPr>
    <p:cViewPr>
      <p:scale>
        <a:sx n="3" d="2"/>
        <a:sy n="3" d="2"/>
      </p:scale>
      <p:origin x="0" y="-1099"/>
    </p:cViewPr>
  </p:notesTextViewPr>
  <p:sorterViewPr>
    <p:cViewPr>
      <p:scale>
        <a:sx n="66" d="100"/>
        <a:sy n="66" d="100"/>
      </p:scale>
      <p:origin x="0" y="0"/>
    </p:cViewPr>
  </p:sorterViewPr>
  <p:notesViewPr>
    <p:cSldViewPr showGuides="1">
      <p:cViewPr varScale="1">
        <p:scale>
          <a:sx n="63" d="100"/>
          <a:sy n="63" d="100"/>
        </p:scale>
        <p:origin x="263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13B0F-3F22-48FE-8998-D6FF118A7969}" type="datetimeFigureOut">
              <a:rPr lang="en-GB" smtClean="0"/>
              <a:t>26/06/2019</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AEFD5-DEB9-4218-B3C6-D90C89033276}" type="slidenum">
              <a:rPr lang="en-GB" smtClean="0"/>
              <a:t>‹#›</a:t>
            </a:fld>
            <a:endParaRPr lang="en-GB"/>
          </a:p>
        </p:txBody>
      </p:sp>
    </p:spTree>
    <p:extLst>
      <p:ext uri="{BB962C8B-B14F-4D97-AF65-F5344CB8AC3E}">
        <p14:creationId xmlns:p14="http://schemas.microsoft.com/office/powerpoint/2010/main" val="10741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5606E-42B5-4B9C-8970-8DD770EDE35A}" type="datetimeFigureOut">
              <a:rPr lang="es-ES" smtClean="0"/>
              <a:pPr/>
              <a:t>26/06/2019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458200"/>
            <a:ext cx="4725144" cy="684213"/>
          </a:xfrm>
          <a:prstGeom prst="rect">
            <a:avLst/>
          </a:prstGeom>
        </p:spPr>
        <p:txBody>
          <a:bodyPr vert="horz" lIns="91440" tIns="45720" rIns="91440" bIns="45720" rtlCol="0" anchor="b"/>
          <a:lstStyle>
            <a:lvl1pPr algn="l">
              <a:defRPr sz="1200"/>
            </a:lvl1pPr>
          </a:lstStyle>
          <a:p>
            <a:r>
              <a:rPr lang="es-ES" dirty="0">
                <a:latin typeface="Arial" pitchFamily="34" charset="0"/>
                <a:cs typeface="Arial" pitchFamily="34" charset="0"/>
              </a:rPr>
              <a:t>6 </a:t>
            </a:r>
            <a:r>
              <a:rPr lang="es-ES" dirty="0" err="1">
                <a:latin typeface="Arial" pitchFamily="34" charset="0"/>
                <a:cs typeface="Arial" pitchFamily="34" charset="0"/>
              </a:rPr>
              <a:t>Month</a:t>
            </a:r>
            <a:r>
              <a:rPr lang="es-ES" dirty="0">
                <a:latin typeface="Arial" pitchFamily="34" charset="0"/>
                <a:cs typeface="Arial" pitchFamily="34" charset="0"/>
              </a:rPr>
              <a:t> Meeting </a:t>
            </a:r>
          </a:p>
          <a:p>
            <a:r>
              <a:rPr lang="es-ES" dirty="0">
                <a:latin typeface="Arial" pitchFamily="34" charset="0"/>
                <a:cs typeface="Arial" pitchFamily="34" charset="0"/>
              </a:rPr>
              <a:t>15th &amp; 16th </a:t>
            </a:r>
            <a:r>
              <a:rPr lang="es-ES" dirty="0" err="1">
                <a:latin typeface="Arial" pitchFamily="34" charset="0"/>
                <a:cs typeface="Arial" pitchFamily="34" charset="0"/>
              </a:rPr>
              <a:t>November</a:t>
            </a:r>
            <a:r>
              <a:rPr lang="es-ES" dirty="0">
                <a:latin typeface="Arial" pitchFamily="34" charset="0"/>
                <a:cs typeface="Arial" pitchFamily="34" charset="0"/>
              </a:rPr>
              <a:t>, 2016 ,</a:t>
            </a:r>
            <a:r>
              <a:rPr lang="es-ES" dirty="0" err="1">
                <a:latin typeface="Arial" pitchFamily="34" charset="0"/>
                <a:cs typeface="Arial" pitchFamily="34" charset="0"/>
              </a:rPr>
              <a:t>Fraunhofer</a:t>
            </a:r>
            <a:endParaRPr lang="es-ES" dirty="0"/>
          </a:p>
        </p:txBody>
      </p:sp>
    </p:spTree>
    <p:extLst>
      <p:ext uri="{BB962C8B-B14F-4D97-AF65-F5344CB8AC3E}">
        <p14:creationId xmlns:p14="http://schemas.microsoft.com/office/powerpoint/2010/main" val="101570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task conducted by </a:t>
            </a:r>
            <a:r>
              <a:rPr lang="en-US" dirty="0"/>
              <a:t>Blue Plasma Power (BPP)</a:t>
            </a:r>
            <a:r>
              <a:rPr lang="en-US" sz="1200" kern="1200" dirty="0">
                <a:solidFill>
                  <a:schemeClr val="tx1"/>
                </a:solidFill>
                <a:effectLst/>
                <a:latin typeface="+mn-lt"/>
                <a:ea typeface="+mn-ea"/>
                <a:cs typeface="+mn-cs"/>
              </a:rPr>
              <a:t> aims at providing a detailed presentation of how the catalytic hydro-gasification with plasma technology (CHGP) works with urban bulky waste streams, mainly mixed hard plastics and wood together with other non-valuable fractions.</a:t>
            </a:r>
          </a:p>
          <a:p>
            <a:r>
              <a:rPr lang="en-US" sz="1200" kern="1200" dirty="0">
                <a:solidFill>
                  <a:schemeClr val="tx1"/>
                </a:solidFill>
                <a:effectLst/>
                <a:latin typeface="+mn-lt"/>
                <a:ea typeface="+mn-ea"/>
                <a:cs typeface="+mn-cs"/>
              </a:rPr>
              <a:t>The main objective is the production of Poly-Methylal, as a technical grade multifunctional chemical product or an additive for fuels, through a catalytic hydro-gasification with plasma technology mainly for mixed hard plastics and wood and other non-valuables fractions, with a reaction yield of 60% with a purity of at least 90% of Methylal and final costs saving of at least 30% in comparison with petrol based products.</a:t>
            </a:r>
            <a:endParaRPr lang="en-B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503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bulky waste is characterized by being very heterogeneous both chemically and physically, which makes its recovery very difficult and economically not viable with current technologies. As a direct consequence, most of the bulky waste is landfilled or used for energy recovery. </a:t>
            </a:r>
          </a:p>
          <a:p>
            <a:r>
              <a:rPr lang="en-US" sz="1200" b="0" i="0" u="none" strike="noStrike" kern="1200" baseline="0" dirty="0">
                <a:solidFill>
                  <a:schemeClr val="tx1"/>
                </a:solidFill>
                <a:latin typeface="+mn-lt"/>
                <a:ea typeface="+mn-ea"/>
                <a:cs typeface="+mn-cs"/>
              </a:rPr>
              <a:t>BPP’s technology has been selected to demonstrate its effectiveness for urban bulky waste chemical recovery. The plant technology is based on plasma-hydro-catalytic gasification technology working in a continuous process as part of the BPP Biorefinery to produce Poly Methylal. </a:t>
            </a:r>
          </a:p>
          <a:p>
            <a:r>
              <a:rPr lang="en-US" sz="1200" b="0" i="0" u="none" strike="noStrike" kern="1200" baseline="0" dirty="0">
                <a:solidFill>
                  <a:schemeClr val="tx1"/>
                </a:solidFill>
                <a:latin typeface="+mn-lt"/>
                <a:ea typeface="+mn-ea"/>
                <a:cs typeface="+mn-cs"/>
              </a:rPr>
              <a:t>The pilot plant consists of two main units: </a:t>
            </a:r>
          </a:p>
          <a:p>
            <a:r>
              <a:rPr lang="en-US" sz="1200" b="0" i="0" u="none" strike="noStrike" kern="1200" baseline="0" dirty="0">
                <a:solidFill>
                  <a:schemeClr val="tx1"/>
                </a:solidFill>
                <a:latin typeface="+mn-lt"/>
                <a:ea typeface="+mn-ea"/>
                <a:cs typeface="+mn-cs"/>
              </a:rPr>
              <a:t>• The Gasification Unit, where the non-recyclable bulky waste fraction is converted into a syngas. </a:t>
            </a:r>
          </a:p>
          <a:p>
            <a:r>
              <a:rPr lang="en-US" sz="1200" b="0" i="0" u="none" strike="noStrike" kern="1200" baseline="0" dirty="0">
                <a:solidFill>
                  <a:schemeClr val="tx1"/>
                </a:solidFill>
                <a:latin typeface="+mn-lt"/>
                <a:ea typeface="+mn-ea"/>
                <a:cs typeface="+mn-cs"/>
              </a:rPr>
              <a:t>• The Liquid Methylal Production Unit, where the generated syngas is converted into a liquid fuel´s additive. </a:t>
            </a:r>
          </a:p>
          <a:p>
            <a:endParaRPr lang="en-B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Pilot plant view is shown on the picture </a:t>
            </a:r>
            <a:endParaRPr lang="es-ES" altLang="es-ES"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3</a:t>
            </a:fld>
            <a:endParaRPr lang="es-ES" altLang="es-ES"/>
          </a:p>
        </p:txBody>
      </p:sp>
    </p:spTree>
    <p:extLst>
      <p:ext uri="{BB962C8B-B14F-4D97-AF65-F5344CB8AC3E}">
        <p14:creationId xmlns:p14="http://schemas.microsoft.com/office/powerpoint/2010/main" val="299392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effectLst/>
                <a:latin typeface="+mn-lt"/>
                <a:ea typeface="+mn-ea"/>
                <a:cs typeface="+mn-cs"/>
              </a:rPr>
              <a:t>The bulky waste received from </a:t>
            </a:r>
            <a:r>
              <a:rPr lang="en-GB" sz="1200" kern="1200" dirty="0">
                <a:solidFill>
                  <a:schemeClr val="tx1"/>
                </a:solidFill>
                <a:effectLst/>
                <a:latin typeface="+mn-lt"/>
                <a:ea typeface="+mn-ea"/>
                <a:cs typeface="+mn-cs"/>
              </a:rPr>
              <a:t>URBANREC</a:t>
            </a:r>
            <a:r>
              <a:rPr lang="en-US" sz="1200" b="0" kern="1200" dirty="0">
                <a:solidFill>
                  <a:schemeClr val="tx1"/>
                </a:solidFill>
                <a:effectLst/>
                <a:latin typeface="+mn-lt"/>
                <a:ea typeface="+mn-ea"/>
                <a:cs typeface="+mn-cs"/>
              </a:rPr>
              <a:t> project partners has been first </a:t>
            </a:r>
            <a:r>
              <a:rPr lang="en-US" sz="1200" b="0" kern="1200" dirty="0" err="1">
                <a:solidFill>
                  <a:schemeClr val="tx1"/>
                </a:solidFill>
                <a:effectLst/>
                <a:latin typeface="+mn-lt"/>
                <a:ea typeface="+mn-ea"/>
                <a:cs typeface="+mn-cs"/>
              </a:rPr>
              <a:t>analysed</a:t>
            </a:r>
            <a:r>
              <a:rPr lang="en-US" sz="1200" b="0" kern="1200" dirty="0">
                <a:solidFill>
                  <a:schemeClr val="tx1"/>
                </a:solidFill>
                <a:effectLst/>
                <a:latin typeface="+mn-lt"/>
                <a:ea typeface="+mn-ea"/>
                <a:cs typeface="+mn-cs"/>
              </a:rPr>
              <a:t> physically and then feeding tests have been carried out. As a result of these tests some of these residues have been used as received while others have been densified to reach an appropriate density. The composition of mixture of bulky waste streams chosen to make the gasification tests is shown in the table.</a:t>
            </a:r>
            <a:endParaRPr lang="en-BE" sz="1200" b="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4</a:t>
            </a:fld>
            <a:endParaRPr lang="es-ES" altLang="es-ES"/>
          </a:p>
        </p:txBody>
      </p:sp>
    </p:spTree>
    <p:extLst>
      <p:ext uri="{BB962C8B-B14F-4D97-AF65-F5344CB8AC3E}">
        <p14:creationId xmlns:p14="http://schemas.microsoft.com/office/powerpoint/2010/main" val="385363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Due to the experiences of these gasification tests, some adjustments have been made to the initial Gasifier design, </a:t>
            </a:r>
            <a:r>
              <a:rPr lang="en-US" dirty="0"/>
              <a:t>in order </a:t>
            </a:r>
            <a:r>
              <a:rPr lang="en-US" sz="1200" b="0" i="0" u="none" strike="noStrike" kern="1200" baseline="0" dirty="0">
                <a:solidFill>
                  <a:schemeClr val="tx1"/>
                </a:solidFill>
                <a:latin typeface="+mn-lt"/>
                <a:ea typeface="+mn-ea"/>
                <a:cs typeface="+mn-cs"/>
              </a:rPr>
              <a:t>to improve the efficiency of the gasification process. To sum up: </a:t>
            </a:r>
          </a:p>
          <a:p>
            <a:r>
              <a:rPr lang="en-US" sz="1200" b="0" i="0" u="none" strike="noStrike" kern="1200" baseline="0" dirty="0">
                <a:solidFill>
                  <a:schemeClr val="tx1"/>
                </a:solidFill>
                <a:latin typeface="+mn-lt"/>
                <a:ea typeface="+mn-ea"/>
                <a:cs typeface="+mn-cs"/>
              </a:rPr>
              <a:t>• The hydrogen content remains at 50% average values by regulating the amount of water together with the plasma power system. </a:t>
            </a:r>
          </a:p>
          <a:p>
            <a:r>
              <a:rPr lang="en-US" sz="1200" b="0" i="0" u="none" strike="noStrike" kern="1200" baseline="0" dirty="0">
                <a:solidFill>
                  <a:schemeClr val="tx1"/>
                </a:solidFill>
                <a:latin typeface="+mn-lt"/>
                <a:ea typeface="+mn-ea"/>
                <a:cs typeface="+mn-cs"/>
              </a:rPr>
              <a:t>• Drastic reduction of methane and other short-chain hydrocarbons content, </a:t>
            </a:r>
            <a:r>
              <a:rPr lang="en-US" sz="1200" b="0" i="0" u="none" strike="noStrike" kern="1200" baseline="0" dirty="0" err="1">
                <a:solidFill>
                  <a:schemeClr val="tx1"/>
                </a:solidFill>
                <a:latin typeface="+mn-lt"/>
                <a:ea typeface="+mn-ea"/>
                <a:cs typeface="+mn-cs"/>
              </a:rPr>
              <a:t>favouring</a:t>
            </a:r>
            <a:r>
              <a:rPr lang="en-US" sz="1200" b="0" i="0" u="none" strike="noStrike" kern="1200" baseline="0" dirty="0">
                <a:solidFill>
                  <a:schemeClr val="tx1"/>
                </a:solidFill>
                <a:latin typeface="+mn-lt"/>
                <a:ea typeface="+mn-ea"/>
                <a:cs typeface="+mn-cs"/>
              </a:rPr>
              <a:t> the increase of hydrogen and carbon monoxide. </a:t>
            </a:r>
          </a:p>
          <a:p>
            <a:r>
              <a:rPr lang="en-US" sz="1200" b="0" i="0" u="none" strike="noStrike" kern="1200" baseline="0" dirty="0">
                <a:solidFill>
                  <a:schemeClr val="tx1"/>
                </a:solidFill>
                <a:latin typeface="+mn-lt"/>
                <a:ea typeface="+mn-ea"/>
                <a:cs typeface="+mn-cs"/>
              </a:rPr>
              <a:t>• The molar ratio of Hydrogen and carbon monoxide remains at optimal values for the Poly Methylal synthesis process. </a:t>
            </a:r>
          </a:p>
          <a:p>
            <a:endParaRPr lang="en-B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a side effect of the adjustment done on the gasification process, water is generated in the subsequent syngas cooling stage. This water is first stored and then used in mixtures with the bulky waste fractions that will be gasified in the next trials. </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5</a:t>
            </a:fld>
            <a:endParaRPr lang="es-ES" altLang="es-ES"/>
          </a:p>
        </p:txBody>
      </p:sp>
    </p:spTree>
    <p:extLst>
      <p:ext uri="{BB962C8B-B14F-4D97-AF65-F5344CB8AC3E}">
        <p14:creationId xmlns:p14="http://schemas.microsoft.com/office/powerpoint/2010/main" val="405243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Due to chemical composition of the bulky waste used, some ashes/minerals are left from the gasification process as residues accompanied by some carbon powder. In order to reduce the carbon portion, these residues can be reprocessed in the same gasification process or can be treated at high temperature with the plasma system and the carbon monoxide </a:t>
            </a:r>
            <a:r>
              <a:rPr lang="en-US" sz="1200" b="0" i="0" u="none" strike="noStrike" kern="1200" baseline="0" dirty="0" err="1">
                <a:solidFill>
                  <a:schemeClr val="tx1"/>
                </a:solidFill>
                <a:latin typeface="+mn-lt"/>
                <a:ea typeface="+mn-ea"/>
                <a:cs typeface="+mn-cs"/>
              </a:rPr>
              <a:t>realised</a:t>
            </a:r>
            <a:r>
              <a:rPr lang="en-US" sz="1200" b="0" i="0" u="none" strike="noStrike" kern="1200" baseline="0" dirty="0">
                <a:solidFill>
                  <a:schemeClr val="tx1"/>
                </a:solidFill>
                <a:latin typeface="+mn-lt"/>
                <a:ea typeface="+mn-ea"/>
                <a:cs typeface="+mn-cs"/>
              </a:rPr>
              <a:t> is gone as part of the synthesis gas. As a result of this last treatment, minerals can be used in the construction sector. </a:t>
            </a:r>
          </a:p>
          <a:p>
            <a:r>
              <a:rPr lang="en-US" sz="1200" b="0" i="0" u="none" strike="noStrike" kern="1200" baseline="0" dirty="0">
                <a:solidFill>
                  <a:schemeClr val="tx1"/>
                </a:solidFill>
                <a:latin typeface="+mn-lt"/>
                <a:ea typeface="+mn-ea"/>
                <a:cs typeface="+mn-cs"/>
              </a:rPr>
              <a:t>Once corrective actions were performed on some component of the Liquid Methylal Production Unit, reactors were filled with their respective catalysts, and then tests of Poly-Methylal production were carried out. The result of these tests is shown below and is being analyzed to find out the quality of the resulting product. </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6</a:t>
            </a:fld>
            <a:endParaRPr lang="es-ES" altLang="es-ES"/>
          </a:p>
        </p:txBody>
      </p:sp>
    </p:spTree>
    <p:extLst>
      <p:ext uri="{BB962C8B-B14F-4D97-AF65-F5344CB8AC3E}">
        <p14:creationId xmlns:p14="http://schemas.microsoft.com/office/powerpoint/2010/main" val="19294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sum up, the main conclusions of the construction and testing works carried out in the pilot plant are described here:</a:t>
            </a:r>
            <a:endParaRPr lang="en-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bulky waste volatile fraction has been reduced by more than 85%.</a:t>
            </a:r>
            <a:endParaRPr lang="en-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Ashes/minerals that have left the gasification process as residues represent an average of 23% of the initial weight of the bulky waste treated, which means a weight reduction of 77%. In terms of volume, the reduction is close to 90% compared to the initial volume. </a:t>
            </a:r>
            <a:endParaRPr lang="en-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current yield obtained in the pilot plant is about 0,3 litres of final product per kg of bulky waste processed. This value can be increased up to 0,5 litres per kg of waste.by optimizing the pilot plant working parameters and by using the unreacted gases that actually are burned in the safety torch.</a:t>
            </a:r>
            <a:endParaRPr lang="en-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by-product water is used in the gasification process, mixed with the bulky waste fractions.</a:t>
            </a:r>
            <a:endParaRPr lang="en-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unreacted gases from Poly Methylal synthesis process combusted in the safety burner comply with the environmental regulation limits.</a:t>
            </a:r>
            <a:endParaRPr lang="en-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the industrial plant we can expect a great reduction close to 90 % on the electric consumption of the pilot plant if the adequate size and power selection of the individual components is applied</a:t>
            </a:r>
            <a:endParaRPr lang="en-BE" sz="1200" kern="1200" dirty="0">
              <a:solidFill>
                <a:schemeClr val="tx1"/>
              </a:solidFill>
              <a:effectLst/>
              <a:latin typeface="+mn-lt"/>
              <a:ea typeface="+mn-ea"/>
              <a:cs typeface="+mn-cs"/>
            </a:endParaRPr>
          </a:p>
          <a:p>
            <a:endParaRPr lang="en-BE" dirty="0"/>
          </a:p>
        </p:txBody>
      </p:sp>
    </p:spTree>
    <p:extLst>
      <p:ext uri="{BB962C8B-B14F-4D97-AF65-F5344CB8AC3E}">
        <p14:creationId xmlns:p14="http://schemas.microsoft.com/office/powerpoint/2010/main" val="29001245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urbanrec-project.e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33A6D45-D56D-4619-84A3-7BBD7A42FF2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20000" detail="2"/>
                    </a14:imgEffect>
                  </a14:imgLayer>
                </a14:imgProps>
              </a:ext>
              <a:ext uri="{28A0092B-C50C-407E-A947-70E740481C1C}">
                <a14:useLocalDpi xmlns:a14="http://schemas.microsoft.com/office/drawing/2010/main" val="0"/>
              </a:ext>
            </a:extLst>
          </a:blip>
          <a:stretch>
            <a:fillRect/>
          </a:stretch>
        </p:blipFill>
        <p:spPr>
          <a:xfrm>
            <a:off x="179504" y="2524136"/>
            <a:ext cx="9023772" cy="3835389"/>
          </a:xfrm>
          <a:prstGeom prst="rect">
            <a:avLst/>
          </a:prstGeom>
        </p:spPr>
      </p:pic>
      <p:sp>
        <p:nvSpPr>
          <p:cNvPr id="7" name="Rectangle 6"/>
          <p:cNvSpPr/>
          <p:nvPr userDrawn="1"/>
        </p:nvSpPr>
        <p:spPr>
          <a:xfrm>
            <a:off x="2382" y="6400800"/>
            <a:ext cx="9141619" cy="457200"/>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792000" y="2817880"/>
            <a:ext cx="7560000" cy="3392283"/>
          </a:xfrm>
        </p:spPr>
        <p:txBody>
          <a:bodyPr lIns="91440" rIns="91440">
            <a:noAutofit/>
          </a:bodyPr>
          <a:lstStyle>
            <a:lvl1pPr marL="0" indent="0" algn="ctr">
              <a:lnSpc>
                <a:spcPct val="150000"/>
              </a:lnSpc>
              <a:buNone/>
              <a:defRPr sz="4400" cap="none" spc="0"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dirty="0"/>
              <a:t>Haga clic para modificar el estilo de subtítulo del patrón</a:t>
            </a:r>
            <a:endParaRPr lang="en-US" dirty="0"/>
          </a:p>
        </p:txBody>
      </p:sp>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555" y="91899"/>
            <a:ext cx="1835696" cy="1236237"/>
          </a:xfrm>
          <a:prstGeom prst="rect">
            <a:avLst/>
          </a:prstGeom>
        </p:spPr>
      </p:pic>
      <p:sp>
        <p:nvSpPr>
          <p:cNvPr id="11" name="1 Título">
            <a:extLst>
              <a:ext uri="{FF2B5EF4-FFF2-40B4-BE49-F238E27FC236}">
                <a16:creationId xmlns:a16="http://schemas.microsoft.com/office/drawing/2014/main" id="{F563071B-D214-4042-AFA0-8EF86A597842}"/>
              </a:ext>
            </a:extLst>
          </p:cNvPr>
          <p:cNvSpPr txBox="1">
            <a:spLocks/>
          </p:cNvSpPr>
          <p:nvPr userDrawn="1"/>
        </p:nvSpPr>
        <p:spPr>
          <a:xfrm>
            <a:off x="432000" y="1628800"/>
            <a:ext cx="82800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400" b="1" dirty="0">
                <a:solidFill>
                  <a:srgbClr val="96C11E"/>
                </a:solidFill>
                <a:latin typeface="Tahoma" panose="020B0604030504040204" pitchFamily="34" charset="0"/>
                <a:ea typeface="Tahoma" panose="020B0604030504040204" pitchFamily="34" charset="0"/>
                <a:cs typeface="Tahoma" panose="020B0604030504040204" pitchFamily="34" charset="0"/>
              </a:rPr>
              <a:t>URBANREC training material</a:t>
            </a:r>
          </a:p>
        </p:txBody>
      </p:sp>
      <p:pic>
        <p:nvPicPr>
          <p:cNvPr id="13" name="Imagen 4">
            <a:extLst>
              <a:ext uri="{FF2B5EF4-FFF2-40B4-BE49-F238E27FC236}">
                <a16:creationId xmlns:a16="http://schemas.microsoft.com/office/drawing/2014/main" id="{5F68C1CE-CB7F-421A-A2AE-9D171C44912C}"/>
              </a:ext>
            </a:extLst>
          </p:cNvPr>
          <p:cNvPicPr>
            <a:picLocks noChangeAspect="1"/>
          </p:cNvPicPr>
          <p:nvPr userDrawn="1"/>
        </p:nvPicPr>
        <p:blipFill>
          <a:blip r:embed="rId5"/>
          <a:stretch>
            <a:fillRect/>
          </a:stretch>
        </p:blipFill>
        <p:spPr>
          <a:xfrm>
            <a:off x="179512" y="169053"/>
            <a:ext cx="1079086" cy="719390"/>
          </a:xfrm>
          <a:prstGeom prst="rect">
            <a:avLst/>
          </a:prstGeom>
        </p:spPr>
      </p:pic>
    </p:spTree>
    <p:extLst>
      <p:ext uri="{BB962C8B-B14F-4D97-AF65-F5344CB8AC3E}">
        <p14:creationId xmlns:p14="http://schemas.microsoft.com/office/powerpoint/2010/main" val="3146530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minder">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7" name="25 CuadroTexto">
            <a:extLst>
              <a:ext uri="{FF2B5EF4-FFF2-40B4-BE49-F238E27FC236}">
                <a16:creationId xmlns:a16="http://schemas.microsoft.com/office/drawing/2014/main" id="{48395CFA-409E-492D-9EA2-C3CB6A8C0090}"/>
              </a:ext>
            </a:extLst>
          </p:cNvPr>
          <p:cNvSpPr txBox="1">
            <a:spLocks noChangeArrowheads="1"/>
          </p:cNvSpPr>
          <p:nvPr userDrawn="1"/>
        </p:nvSpPr>
        <p:spPr bwMode="auto">
          <a:xfrm>
            <a:off x="1259632" y="200237"/>
            <a:ext cx="74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None/>
            </a:pP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Reminder</a:t>
            </a:r>
            <a:r>
              <a:rPr lang="es-ES_tradnl"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rPr>
              <a:t>: Project </a:t>
            </a: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Overview</a:t>
            </a:r>
            <a:endParaRPr lang="es-ES"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pic>
        <p:nvPicPr>
          <p:cNvPr id="8" name="Tijdelijke aanduiding voor inhoud 6">
            <a:extLst>
              <a:ext uri="{FF2B5EF4-FFF2-40B4-BE49-F238E27FC236}">
                <a16:creationId xmlns:a16="http://schemas.microsoft.com/office/drawing/2014/main" id="{AB2F7DA3-8C96-43AB-ADDB-141EEF1F3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268760"/>
            <a:ext cx="8783673" cy="4730144"/>
          </a:xfrm>
          <a:prstGeom prst="rect">
            <a:avLst/>
          </a:prstGeom>
        </p:spPr>
      </p:pic>
    </p:spTree>
    <p:extLst>
      <p:ext uri="{BB962C8B-B14F-4D97-AF65-F5344CB8AC3E}">
        <p14:creationId xmlns:p14="http://schemas.microsoft.com/office/powerpoint/2010/main" val="325846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ítulo 1"/>
          <p:cNvSpPr>
            <a:spLocks noGrp="1"/>
          </p:cNvSpPr>
          <p:nvPr>
            <p:ph type="title"/>
          </p:nvPr>
        </p:nvSpPr>
        <p:spPr>
          <a:xfrm>
            <a:off x="1331641" y="-171400"/>
            <a:ext cx="7560840" cy="10341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en-GB" sz="3600" b="1"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pPr marL="0" lvl="0">
              <a:spcBef>
                <a:spcPct val="20000"/>
              </a:spcBef>
              <a:buClr>
                <a:schemeClr val="tx2"/>
              </a:buClr>
              <a:buSzPct val="70000"/>
              <a:buFontTx/>
            </a:pPr>
            <a:r>
              <a:rPr lang="es-ES" dirty="0"/>
              <a:t>Haga clic para modificar el estilo de título del patrón</a:t>
            </a:r>
            <a:endParaRPr lang="en-GB" dirty="0"/>
          </a:p>
        </p:txBody>
      </p:sp>
      <p:sp>
        <p:nvSpPr>
          <p:cNvPr id="8" name="Marcador de número de diapositiva 4">
            <a:extLst>
              <a:ext uri="{FF2B5EF4-FFF2-40B4-BE49-F238E27FC236}">
                <a16:creationId xmlns:a16="http://schemas.microsoft.com/office/drawing/2014/main" id="{64A97D4C-5EDD-4978-B5B0-DE813EDC2B7F}"/>
              </a:ext>
            </a:extLst>
          </p:cNvPr>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9" name="Content Placeholder 2">
            <a:extLst>
              <a:ext uri="{FF2B5EF4-FFF2-40B4-BE49-F238E27FC236}">
                <a16:creationId xmlns:a16="http://schemas.microsoft.com/office/drawing/2014/main" id="{A96E1B62-A760-49AE-A891-FA959102D8D8}"/>
              </a:ext>
            </a:extLst>
          </p:cNvPr>
          <p:cNvSpPr>
            <a:spLocks noGrp="1"/>
          </p:cNvSpPr>
          <p:nvPr>
            <p:ph idx="1"/>
          </p:nvPr>
        </p:nvSpPr>
        <p:spPr>
          <a:xfrm>
            <a:off x="323529" y="1340768"/>
            <a:ext cx="8568952" cy="475252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238928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46016F-5228-42C2-A4D8-A70E12ABD46E}"/>
              </a:ext>
            </a:extLst>
          </p:cNvPr>
          <p:cNvSpPr>
            <a:spLocks noGrp="1"/>
          </p:cNvSpPr>
          <p:nvPr>
            <p:ph type="sldNum" sz="quarter" idx="10"/>
          </p:nvPr>
        </p:nvSpPr>
        <p:spPr/>
        <p:txBody>
          <a:bodyPr/>
          <a:lstStyle/>
          <a:p>
            <a:fld id="{D08B38D1-0D29-4AE4-A336-D3E6F13D4D2A}" type="slidenum">
              <a:rPr lang="es-ES" smtClean="0"/>
              <a:pPr/>
              <a:t>‹#›</a:t>
            </a:fld>
            <a:endParaRPr lang="es-ES"/>
          </a:p>
        </p:txBody>
      </p:sp>
      <p:sp>
        <p:nvSpPr>
          <p:cNvPr id="5" name="Rectángulo 1">
            <a:extLst>
              <a:ext uri="{FF2B5EF4-FFF2-40B4-BE49-F238E27FC236}">
                <a16:creationId xmlns:a16="http://schemas.microsoft.com/office/drawing/2014/main" id="{58DD58A3-EA1B-4935-B626-F4247BF73DC1}"/>
              </a:ext>
            </a:extLst>
          </p:cNvPr>
          <p:cNvSpPr>
            <a:spLocks noChangeArrowheads="1"/>
          </p:cNvSpPr>
          <p:nvPr userDrawn="1"/>
        </p:nvSpPr>
        <p:spPr bwMode="auto">
          <a:xfrm>
            <a:off x="899592" y="2780928"/>
            <a:ext cx="7776864" cy="279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URBANREC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which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proposal</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was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submitted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Call</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H2020-WASTE-2015, “A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resource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recycle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reuse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recover</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raw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materials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Topic</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WASTE-6a-2015 “Eco-</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innovative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solutions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and has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received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funding</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from</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the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Union’s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Horizon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2020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research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innovation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programme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under</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grant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agreement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nº</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690103.</a:t>
            </a:r>
          </a:p>
        </p:txBody>
      </p:sp>
      <p:pic>
        <p:nvPicPr>
          <p:cNvPr id="6" name="Imagen 4">
            <a:extLst>
              <a:ext uri="{FF2B5EF4-FFF2-40B4-BE49-F238E27FC236}">
                <a16:creationId xmlns:a16="http://schemas.microsoft.com/office/drawing/2014/main" id="{2E6EE652-86B1-47BE-B718-A9D7708D5AD2}"/>
              </a:ext>
            </a:extLst>
          </p:cNvPr>
          <p:cNvPicPr>
            <a:picLocks noChangeAspect="1"/>
          </p:cNvPicPr>
          <p:nvPr userDrawn="1"/>
        </p:nvPicPr>
        <p:blipFill>
          <a:blip r:embed="rId2"/>
          <a:stretch>
            <a:fillRect/>
          </a:stretch>
        </p:blipFill>
        <p:spPr>
          <a:xfrm>
            <a:off x="3815916" y="1628800"/>
            <a:ext cx="1512169" cy="1008112"/>
          </a:xfrm>
          <a:prstGeom prst="rect">
            <a:avLst/>
          </a:prstGeom>
        </p:spPr>
      </p:pic>
      <p:sp>
        <p:nvSpPr>
          <p:cNvPr id="7" name="Title 1">
            <a:extLst>
              <a:ext uri="{FF2B5EF4-FFF2-40B4-BE49-F238E27FC236}">
                <a16:creationId xmlns:a16="http://schemas.microsoft.com/office/drawing/2014/main" id="{AD26F7E8-B4C3-4A1A-B10F-CB0F393F949E}"/>
              </a:ext>
            </a:extLst>
          </p:cNvPr>
          <p:cNvSpPr txBox="1">
            <a:spLocks/>
          </p:cNvSpPr>
          <p:nvPr userDrawn="1"/>
        </p:nvSpPr>
        <p:spPr>
          <a:xfrm>
            <a:off x="1331640" y="-171400"/>
            <a:ext cx="7543800" cy="10579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r>
              <a:rPr lang="en-US" dirty="0"/>
              <a:t>Acknowledgments</a:t>
            </a:r>
            <a:endParaRPr lang="en-GB" dirty="0"/>
          </a:p>
        </p:txBody>
      </p:sp>
    </p:spTree>
    <p:extLst>
      <p:ext uri="{BB962C8B-B14F-4D97-AF65-F5344CB8AC3E}">
        <p14:creationId xmlns:p14="http://schemas.microsoft.com/office/powerpoint/2010/main" val="35853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650F43-01E3-493D-98F7-7FF9FE9CA32E}"/>
              </a:ext>
            </a:extLst>
          </p:cNvPr>
          <p:cNvSpPr>
            <a:spLocks noGrp="1"/>
          </p:cNvSpPr>
          <p:nvPr>
            <p:ph type="sldNum" sz="quarter" idx="10"/>
          </p:nvPr>
        </p:nvSpPr>
        <p:spPr/>
        <p:txBody>
          <a:bodyPr/>
          <a:lstStyle/>
          <a:p>
            <a:fld id="{D08B38D1-0D29-4AE4-A336-D3E6F13D4D2A}" type="slidenum">
              <a:rPr lang="es-ES" smtClean="0"/>
              <a:pPr/>
              <a:t>‹#›</a:t>
            </a:fld>
            <a:endParaRPr lang="es-ES" dirty="0"/>
          </a:p>
        </p:txBody>
      </p:sp>
      <p:sp>
        <p:nvSpPr>
          <p:cNvPr id="4" name="CuadroTexto 1">
            <a:extLst>
              <a:ext uri="{FF2B5EF4-FFF2-40B4-BE49-F238E27FC236}">
                <a16:creationId xmlns:a16="http://schemas.microsoft.com/office/drawing/2014/main" id="{10E7A417-58E1-410A-8464-A4BDC1426E18}"/>
              </a:ext>
            </a:extLst>
          </p:cNvPr>
          <p:cNvSpPr txBox="1"/>
          <p:nvPr userDrawn="1"/>
        </p:nvSpPr>
        <p:spPr>
          <a:xfrm>
            <a:off x="2352578" y="4149080"/>
            <a:ext cx="4198585" cy="830997"/>
          </a:xfrm>
          <a:prstGeom prst="rect">
            <a:avLst/>
          </a:prstGeom>
          <a:noFill/>
        </p:spPr>
        <p:txBody>
          <a:bodyPr wrap="none" rtlCol="0">
            <a:spAutoFit/>
          </a:bodyPr>
          <a:lstStyle/>
          <a:p>
            <a:pPr algn="ct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a:p>
            <a:pPr algn="ctr"/>
            <a:r>
              <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www.urbanrec-project.eu</a:t>
            </a: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sp>
        <p:nvSpPr>
          <p:cNvPr id="5" name="Titel 1">
            <a:extLst>
              <a:ext uri="{FF2B5EF4-FFF2-40B4-BE49-F238E27FC236}">
                <a16:creationId xmlns:a16="http://schemas.microsoft.com/office/drawing/2014/main" id="{9AB084AE-FAC2-44F8-8277-EF273D0FC058}"/>
              </a:ext>
            </a:extLst>
          </p:cNvPr>
          <p:cNvSpPr>
            <a:spLocks noGrp="1"/>
          </p:cNvSpPr>
          <p:nvPr>
            <p:ph type="title"/>
          </p:nvPr>
        </p:nvSpPr>
        <p:spPr>
          <a:xfrm>
            <a:off x="743871" y="1916832"/>
            <a:ext cx="7416000" cy="1116000"/>
          </a:xfrm>
        </p:spPr>
        <p:txBody>
          <a:bodyPr>
            <a:normAutofit/>
          </a:bodyPr>
          <a:lstStyle/>
          <a:p>
            <a:pPr algn="ctr"/>
            <a:r>
              <a:rPr lang="nl-BE" sz="4000" b="1" dirty="0">
                <a:solidFill>
                  <a:srgbClr val="94C11D"/>
                </a:solidFill>
                <a:latin typeface="Tahoma" panose="020B0604030504040204" pitchFamily="34" charset="0"/>
                <a:ea typeface="Tahoma" panose="020B0604030504040204" pitchFamily="34" charset="0"/>
                <a:cs typeface="Tahoma" panose="020B0604030504040204" pitchFamily="34" charset="0"/>
              </a:rPr>
              <a:t>Thank you for your attention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910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03EB0E14-E1E6-4FC3-BEDA-8C5DCBE36C9C}" type="datetime1">
              <a:rPr lang="es-ES" smtClean="0"/>
              <a:t>26/06/2019</a:t>
            </a:fld>
            <a:endParaRPr lang="es-ES"/>
          </a:p>
        </p:txBody>
      </p:sp>
      <p:sp>
        <p:nvSpPr>
          <p:cNvPr id="7" name="Slide Number Placeholder 6"/>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148104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35FA3425-E2D8-444F-B93B-151AD24C688D}" type="datetime1">
              <a:rPr lang="es-ES" smtClean="0"/>
              <a:t>26/06/2019</a:t>
            </a:fld>
            <a:endParaRPr lang="es-ES"/>
          </a:p>
        </p:txBody>
      </p:sp>
      <p:sp>
        <p:nvSpPr>
          <p:cNvPr id="9" name="Slide Number Placeholder 8"/>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237225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9410" y="-133658"/>
            <a:ext cx="7543800" cy="1057912"/>
          </a:xfrm>
          <a:prstGeom prst="rect">
            <a:avLst/>
          </a:prstGeom>
        </p:spPr>
        <p:txBody>
          <a:bodyPr vert="horz" lIns="91440" tIns="45720" rIns="91440" bIns="45720" rtlCol="0" anchor="b">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81279" y="1910386"/>
            <a:ext cx="7543801" cy="4023360"/>
          </a:xfrm>
          <a:prstGeom prst="rect">
            <a:avLst/>
          </a:prstGeom>
        </p:spPr>
        <p:txBody>
          <a:bodyPr vert="horz" lIns="0" tIns="45720" rIns="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8052477" y="6435758"/>
            <a:ext cx="984019" cy="365125"/>
          </a:xfrm>
          <a:prstGeom prst="rect">
            <a:avLst/>
          </a:prstGeom>
        </p:spPr>
        <p:txBody>
          <a:bodyPr vert="horz" lIns="91440" tIns="45720" rIns="91440" bIns="45720" rtlCol="0" anchor="ctr"/>
          <a:lstStyle>
            <a:lvl1pPr algn="r">
              <a:defRPr sz="1050">
                <a:solidFill>
                  <a:srgbClr val="FFFFFF"/>
                </a:solidFill>
              </a:defRPr>
            </a:lvl1pPr>
          </a:lstStyle>
          <a:p>
            <a:fld id="{D08B38D1-0D29-4AE4-A336-D3E6F13D4D2A}" type="slidenum">
              <a:rPr lang="es-ES" smtClean="0"/>
              <a:pPr/>
              <a:t>‹#›</a:t>
            </a:fld>
            <a:endParaRPr lang="es-ES" dirty="0"/>
          </a:p>
        </p:txBody>
      </p:sp>
      <p:sp>
        <p:nvSpPr>
          <p:cNvPr id="13" name="Text Placeholder 3">
            <a:extLst>
              <a:ext uri="{FF2B5EF4-FFF2-40B4-BE49-F238E27FC236}">
                <a16:creationId xmlns:a16="http://schemas.microsoft.com/office/drawing/2014/main" id="{BCDE0C25-4C81-4F97-AC5D-B18777F1815F}"/>
              </a:ext>
            </a:extLst>
          </p:cNvPr>
          <p:cNvSpPr txBox="1">
            <a:spLocks/>
          </p:cNvSpPr>
          <p:nvPr userDrawn="1"/>
        </p:nvSpPr>
        <p:spPr>
          <a:xfrm>
            <a:off x="1166238" y="6554715"/>
            <a:ext cx="7153231" cy="401205"/>
          </a:xfrm>
          <a:prstGeom prst="rect">
            <a:avLst/>
          </a:prstGeom>
        </p:spPr>
        <p:txBody>
          <a:bodyPr>
            <a:normAutofit/>
          </a:bodyPr>
          <a:lstStyle>
            <a:lvl1pPr marL="91440" indent="-91440" algn="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100" dirty="0"/>
              <a:t>URBANREC training Material - Title of deliverable to change in master slides</a:t>
            </a:r>
            <a:endParaRPr lang="en-GB" sz="1100" dirty="0"/>
          </a:p>
        </p:txBody>
      </p:sp>
      <p:pic>
        <p:nvPicPr>
          <p:cNvPr id="17" name="Picture 16">
            <a:extLst>
              <a:ext uri="{FF2B5EF4-FFF2-40B4-BE49-F238E27FC236}">
                <a16:creationId xmlns:a16="http://schemas.microsoft.com/office/drawing/2014/main" id="{BE85262B-6E12-4B64-BEBE-285CE786F4E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9512" y="102682"/>
            <a:ext cx="1089421" cy="733663"/>
          </a:xfrm>
          <a:prstGeom prst="rect">
            <a:avLst/>
          </a:prstGeom>
        </p:spPr>
      </p:pic>
      <p:pic>
        <p:nvPicPr>
          <p:cNvPr id="18" name="Imagen 4">
            <a:extLst>
              <a:ext uri="{FF2B5EF4-FFF2-40B4-BE49-F238E27FC236}">
                <a16:creationId xmlns:a16="http://schemas.microsoft.com/office/drawing/2014/main" id="{7942BD81-0CD8-4E78-8233-343D32EFA02D}"/>
              </a:ext>
            </a:extLst>
          </p:cNvPr>
          <p:cNvPicPr>
            <a:picLocks noChangeAspect="1"/>
          </p:cNvPicPr>
          <p:nvPr userDrawn="1"/>
        </p:nvPicPr>
        <p:blipFill>
          <a:blip r:embed="rId10"/>
          <a:stretch>
            <a:fillRect/>
          </a:stretch>
        </p:blipFill>
        <p:spPr>
          <a:xfrm>
            <a:off x="127039" y="6225855"/>
            <a:ext cx="754240" cy="502826"/>
          </a:xfrm>
          <a:prstGeom prst="rect">
            <a:avLst/>
          </a:prstGeom>
        </p:spPr>
      </p:pic>
      <p:pic>
        <p:nvPicPr>
          <p:cNvPr id="10" name="Picture 9">
            <a:extLst>
              <a:ext uri="{FF2B5EF4-FFF2-40B4-BE49-F238E27FC236}">
                <a16:creationId xmlns:a16="http://schemas.microsoft.com/office/drawing/2014/main" id="{6EDCA211-7858-4D75-AADB-A77C04244FE3}"/>
              </a:ext>
            </a:extLst>
          </p:cNvPr>
          <p:cNvPicPr>
            <a:picLocks noChangeAspect="1"/>
          </p:cNvPicPr>
          <p:nvPr userDrawn="1"/>
        </p:nvPicPr>
        <p:blipFill>
          <a:blip r:embed="rId11" cstate="print">
            <a:biLevel thresh="25000"/>
            <a:extLst>
              <a:ext uri="{28A0092B-C50C-407E-A947-70E740481C1C}">
                <a14:useLocalDpi xmlns:a14="http://schemas.microsoft.com/office/drawing/2010/main" val="0"/>
              </a:ext>
            </a:extLst>
          </a:blip>
          <a:stretch>
            <a:fillRect/>
          </a:stretch>
        </p:blipFill>
        <p:spPr>
          <a:xfrm flipH="1">
            <a:off x="8388424" y="6456067"/>
            <a:ext cx="717027" cy="304759"/>
          </a:xfrm>
          <a:prstGeom prst="rect">
            <a:avLst/>
          </a:prstGeom>
        </p:spPr>
      </p:pic>
    </p:spTree>
    <p:extLst>
      <p:ext uri="{BB962C8B-B14F-4D97-AF65-F5344CB8AC3E}">
        <p14:creationId xmlns:p14="http://schemas.microsoft.com/office/powerpoint/2010/main" val="544052374"/>
      </p:ext>
    </p:extLst>
  </p:cSld>
  <p:clrMap bg1="lt1" tx1="dk1" bg2="lt2" tx2="dk2" accent1="accent1" accent2="accent2" accent3="accent3" accent4="accent4" accent5="accent5" accent6="accent6" hlink="hlink" folHlink="folHlink"/>
  <p:sldLayoutIdLst>
    <p:sldLayoutId id="2147483791" r:id="rId1"/>
    <p:sldLayoutId id="2147483874" r:id="rId2"/>
    <p:sldLayoutId id="2147483876" r:id="rId3"/>
    <p:sldLayoutId id="2147483877" r:id="rId4"/>
    <p:sldLayoutId id="2147483878" r:id="rId5"/>
    <p:sldLayoutId id="2147483794" r:id="rId6"/>
    <p:sldLayoutId id="2147483795" r:id="rId7"/>
  </p:sldLayoutIdLst>
  <p:hf hdr="0" dt="0"/>
  <p:txStyles>
    <p:title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3A86D0A-637A-4949-A10B-2AD9566759A2}"/>
              </a:ext>
            </a:extLst>
          </p:cNvPr>
          <p:cNvSpPr>
            <a:spLocks noGrp="1"/>
          </p:cNvSpPr>
          <p:nvPr>
            <p:ph type="subTitle" idx="1"/>
          </p:nvPr>
        </p:nvSpPr>
        <p:spPr>
          <a:xfrm>
            <a:off x="635861" y="2943420"/>
            <a:ext cx="7910414" cy="2771360"/>
          </a:xfrm>
        </p:spPr>
        <p:txBody>
          <a:bodyPr>
            <a:normAutofit fontScale="92500" lnSpcReduction="10000"/>
          </a:bodyPr>
          <a:lstStyle/>
          <a:p>
            <a:r>
              <a:rPr lang="en-US" dirty="0"/>
              <a:t>Implementation and optimization of the CHGP technology for bulky waste</a:t>
            </a:r>
          </a:p>
        </p:txBody>
      </p:sp>
      <p:sp>
        <p:nvSpPr>
          <p:cNvPr id="4" name="1 Título">
            <a:extLst>
              <a:ext uri="{FF2B5EF4-FFF2-40B4-BE49-F238E27FC236}">
                <a16:creationId xmlns:a16="http://schemas.microsoft.com/office/drawing/2014/main" id="{32004F22-769D-4930-BC35-3BD9A0EC44E4}"/>
              </a:ext>
            </a:extLst>
          </p:cNvPr>
          <p:cNvSpPr txBox="1">
            <a:spLocks/>
          </p:cNvSpPr>
          <p:nvPr/>
        </p:nvSpPr>
        <p:spPr>
          <a:xfrm>
            <a:off x="622026" y="2564904"/>
            <a:ext cx="7920880" cy="352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000" b="1" dirty="0">
              <a:solidFill>
                <a:srgbClr val="0066FF"/>
              </a:solidFill>
              <a:latin typeface="+mn-lt"/>
              <a:ea typeface="+mn-ea"/>
              <a:cs typeface="+mn-cs"/>
            </a:endParaRPr>
          </a:p>
        </p:txBody>
      </p:sp>
    </p:spTree>
    <p:extLst>
      <p:ext uri="{BB962C8B-B14F-4D97-AF65-F5344CB8AC3E}">
        <p14:creationId xmlns:p14="http://schemas.microsoft.com/office/powerpoint/2010/main" val="112196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D6DD2-F6DE-4C7A-A8DE-9170F023D90E}"/>
              </a:ext>
            </a:extLst>
          </p:cNvPr>
          <p:cNvSpPr>
            <a:spLocks noGrp="1"/>
          </p:cNvSpPr>
          <p:nvPr>
            <p:ph type="sldNum" sz="quarter" idx="12"/>
          </p:nvPr>
        </p:nvSpPr>
        <p:spPr/>
        <p:txBody>
          <a:bodyPr/>
          <a:lstStyle/>
          <a:p>
            <a:fld id="{D08B38D1-0D29-4AE4-A336-D3E6F13D4D2A}" type="slidenum">
              <a:rPr lang="es-ES" smtClean="0"/>
              <a:pPr/>
              <a:t>2</a:t>
            </a:fld>
            <a:endParaRPr lang="es-ES"/>
          </a:p>
        </p:txBody>
      </p:sp>
    </p:spTree>
    <p:extLst>
      <p:ext uri="{BB962C8B-B14F-4D97-AF65-F5344CB8AC3E}">
        <p14:creationId xmlns:p14="http://schemas.microsoft.com/office/powerpoint/2010/main" val="151339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2FB69-976E-4A25-AB9B-BB6A55C14BAE}"/>
              </a:ext>
            </a:extLst>
          </p:cNvPr>
          <p:cNvSpPr>
            <a:spLocks noGrp="1"/>
          </p:cNvSpPr>
          <p:nvPr>
            <p:ph type="title"/>
          </p:nvPr>
        </p:nvSpPr>
        <p:spPr>
          <a:xfrm>
            <a:off x="1331641" y="299498"/>
            <a:ext cx="7560840" cy="563231"/>
          </a:xfrm>
        </p:spPr>
        <p:txBody>
          <a:bodyPr/>
          <a:lstStyle/>
          <a:p>
            <a:r>
              <a:rPr lang="en-GB" dirty="0"/>
              <a:t>Actions done (1)</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3</a:t>
            </a:fld>
            <a:endParaRPr lang="es-ES"/>
          </a:p>
        </p:txBody>
      </p:sp>
      <p:sp>
        <p:nvSpPr>
          <p:cNvPr id="4" name="Content Placeholder 3">
            <a:extLst>
              <a:ext uri="{FF2B5EF4-FFF2-40B4-BE49-F238E27FC236}">
                <a16:creationId xmlns:a16="http://schemas.microsoft.com/office/drawing/2014/main" id="{CCF6E64C-B27D-4FBD-9221-31AA13E78830}"/>
              </a:ext>
            </a:extLst>
          </p:cNvPr>
          <p:cNvSpPr>
            <a:spLocks noGrp="1"/>
          </p:cNvSpPr>
          <p:nvPr>
            <p:ph idx="1"/>
          </p:nvPr>
        </p:nvSpPr>
        <p:spPr>
          <a:xfrm>
            <a:off x="323529" y="1124745"/>
            <a:ext cx="8568952" cy="3155576"/>
          </a:xfrm>
        </p:spPr>
        <p:txBody>
          <a:bodyPr>
            <a:normAutofit fontScale="85000" lnSpcReduction="20000"/>
          </a:bodyPr>
          <a:lstStyle/>
          <a:p>
            <a:pPr marL="342900" indent="-342900">
              <a:buFont typeface="Arial" panose="020B0604020202020204" pitchFamily="34" charset="0"/>
              <a:buChar char="•"/>
            </a:pPr>
            <a:r>
              <a:rPr lang="en-US" dirty="0"/>
              <a:t>The bulky waste is very heterogeneous both chemically and physically</a:t>
            </a:r>
          </a:p>
          <a:p>
            <a:pPr marL="342900" indent="-342900">
              <a:buFont typeface="Arial" panose="020B0604020202020204" pitchFamily="34" charset="0"/>
              <a:buChar char="•"/>
            </a:pPr>
            <a:r>
              <a:rPr lang="en-US" dirty="0"/>
              <a:t>Blue Plasma Power technology selected for urban bulky waste chemical recovery based on plasma-hydro-catalytic gasification technology to produce Poly Methylal</a:t>
            </a:r>
          </a:p>
          <a:p>
            <a:pPr marL="342900" indent="-342900">
              <a:buFont typeface="Arial" panose="020B0604020202020204" pitchFamily="34" charset="0"/>
              <a:buChar char="•"/>
            </a:pPr>
            <a:r>
              <a:rPr lang="en-US" dirty="0"/>
              <a:t>Two main units:</a:t>
            </a:r>
          </a:p>
          <a:p>
            <a:pPr marL="635508" lvl="1" indent="-342900">
              <a:buFont typeface="Arial" panose="020B0604020202020204" pitchFamily="34" charset="0"/>
              <a:buChar char="•"/>
            </a:pPr>
            <a:r>
              <a:rPr lang="en-US" dirty="0"/>
              <a:t>Gasification Unit </a:t>
            </a:r>
            <a:r>
              <a:rPr lang="en-US" dirty="0">
                <a:sym typeface="Wingdings" panose="05000000000000000000" pitchFamily="2" charset="2"/>
              </a:rPr>
              <a:t></a:t>
            </a:r>
            <a:r>
              <a:rPr lang="en-US" dirty="0"/>
              <a:t> non-recyclable bulky waste converted into a syngas.</a:t>
            </a:r>
          </a:p>
          <a:p>
            <a:pPr marL="635508" lvl="1" indent="-342900">
              <a:buFont typeface="Arial" panose="020B0604020202020204" pitchFamily="34" charset="0"/>
              <a:buChar char="•"/>
            </a:pPr>
            <a:r>
              <a:rPr lang="en-US" dirty="0"/>
              <a:t>Liquid Methylal Production Unit </a:t>
            </a:r>
            <a:r>
              <a:rPr lang="en-US" dirty="0">
                <a:sym typeface="Wingdings" panose="05000000000000000000" pitchFamily="2" charset="2"/>
              </a:rPr>
              <a:t></a:t>
            </a:r>
            <a:r>
              <a:rPr lang="en-US" dirty="0"/>
              <a:t> syngas converted into a liquid fuel´s additive.</a:t>
            </a:r>
            <a:endParaRPr lang="en-GB" dirty="0"/>
          </a:p>
        </p:txBody>
      </p:sp>
      <p:pic>
        <p:nvPicPr>
          <p:cNvPr id="5" name="Picture 4">
            <a:extLst>
              <a:ext uri="{FF2B5EF4-FFF2-40B4-BE49-F238E27FC236}">
                <a16:creationId xmlns:a16="http://schemas.microsoft.com/office/drawing/2014/main" id="{9C5BA34B-AFA5-4E42-A286-2191CCD71331}"/>
              </a:ext>
            </a:extLst>
          </p:cNvPr>
          <p:cNvPicPr>
            <a:picLocks noChangeAspect="1"/>
          </p:cNvPicPr>
          <p:nvPr/>
        </p:nvPicPr>
        <p:blipFill>
          <a:blip r:embed="rId3"/>
          <a:stretch>
            <a:fillRect/>
          </a:stretch>
        </p:blipFill>
        <p:spPr>
          <a:xfrm>
            <a:off x="1619672" y="4280321"/>
            <a:ext cx="5184575" cy="1911343"/>
          </a:xfrm>
          <a:prstGeom prst="rect">
            <a:avLst/>
          </a:prstGeom>
        </p:spPr>
      </p:pic>
    </p:spTree>
    <p:extLst>
      <p:ext uri="{BB962C8B-B14F-4D97-AF65-F5344CB8AC3E}">
        <p14:creationId xmlns:p14="http://schemas.microsoft.com/office/powerpoint/2010/main" val="324061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F63D2-5E9F-4AAD-A48C-CF32CA9C2E2F}"/>
              </a:ext>
            </a:extLst>
          </p:cNvPr>
          <p:cNvSpPr>
            <a:spLocks noGrp="1"/>
          </p:cNvSpPr>
          <p:nvPr>
            <p:ph type="title"/>
          </p:nvPr>
        </p:nvSpPr>
        <p:spPr>
          <a:xfrm>
            <a:off x="1331641" y="299498"/>
            <a:ext cx="7560840" cy="563231"/>
          </a:xfrm>
        </p:spPr>
        <p:txBody>
          <a:bodyPr/>
          <a:lstStyle/>
          <a:p>
            <a:r>
              <a:rPr lang="en-GB" dirty="0"/>
              <a:t>Actions done (2)</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4</a:t>
            </a:fld>
            <a:endParaRPr lang="es-ES"/>
          </a:p>
        </p:txBody>
      </p:sp>
      <p:sp>
        <p:nvSpPr>
          <p:cNvPr id="5" name="Content Placeholder 4">
            <a:extLst>
              <a:ext uri="{FF2B5EF4-FFF2-40B4-BE49-F238E27FC236}">
                <a16:creationId xmlns:a16="http://schemas.microsoft.com/office/drawing/2014/main" id="{774FFECF-A581-468C-979E-9F92DFDC5AAA}"/>
              </a:ext>
            </a:extLst>
          </p:cNvPr>
          <p:cNvSpPr>
            <a:spLocks noGrp="1"/>
          </p:cNvSpPr>
          <p:nvPr>
            <p:ph idx="1"/>
          </p:nvPr>
        </p:nvSpPr>
        <p:spPr>
          <a:xfrm>
            <a:off x="359532" y="2782472"/>
            <a:ext cx="4716523" cy="3238815"/>
          </a:xfrm>
        </p:spPr>
        <p:txBody>
          <a:bodyPr>
            <a:normAutofit fontScale="85000" lnSpcReduction="20000"/>
          </a:bodyPr>
          <a:lstStyle/>
          <a:p>
            <a:pPr marL="342900" indent="-342900">
              <a:buFont typeface="Arial" panose="020B0604020202020204" pitchFamily="34" charset="0"/>
              <a:buChar char="•"/>
            </a:pPr>
            <a:r>
              <a:rPr lang="en-US" dirty="0"/>
              <a:t>Bulky waste received was first </a:t>
            </a:r>
            <a:r>
              <a:rPr lang="en-US" dirty="0" err="1"/>
              <a:t>analysed</a:t>
            </a:r>
            <a:r>
              <a:rPr lang="en-US" dirty="0"/>
              <a:t> physically</a:t>
            </a:r>
          </a:p>
          <a:p>
            <a:pPr marL="342900" indent="-342900">
              <a:buFont typeface="Arial" panose="020B0604020202020204" pitchFamily="34" charset="0"/>
              <a:buChar char="•"/>
            </a:pPr>
            <a:r>
              <a:rPr lang="en-US" dirty="0"/>
              <a:t>Then feeding tests have been carried out</a:t>
            </a:r>
          </a:p>
          <a:p>
            <a:pPr marL="342900" indent="-342900">
              <a:buFont typeface="Arial" panose="020B0604020202020204" pitchFamily="34" charset="0"/>
              <a:buChar char="•"/>
            </a:pPr>
            <a:r>
              <a:rPr lang="en-US" dirty="0"/>
              <a:t>Some of these residues were directly  used as received, others were densified</a:t>
            </a:r>
            <a:endParaRPr lang="en-GB" dirty="0"/>
          </a:p>
          <a:p>
            <a:pPr marL="342900" indent="-342900">
              <a:buFont typeface="Arial" panose="020B0604020202020204" pitchFamily="34" charset="0"/>
              <a:buChar char="•"/>
            </a:pPr>
            <a:r>
              <a:rPr lang="en-US" dirty="0"/>
              <a:t>Gasification tests performed with this bulky waste mixture resulted in the syngas </a:t>
            </a:r>
          </a:p>
        </p:txBody>
      </p:sp>
      <p:pic>
        <p:nvPicPr>
          <p:cNvPr id="2" name="Picture 1">
            <a:extLst>
              <a:ext uri="{FF2B5EF4-FFF2-40B4-BE49-F238E27FC236}">
                <a16:creationId xmlns:a16="http://schemas.microsoft.com/office/drawing/2014/main" id="{BC915383-FB28-4995-964B-83CA99139B03}"/>
              </a:ext>
            </a:extLst>
          </p:cNvPr>
          <p:cNvPicPr>
            <a:picLocks noChangeAspect="1"/>
          </p:cNvPicPr>
          <p:nvPr/>
        </p:nvPicPr>
        <p:blipFill>
          <a:blip r:embed="rId3"/>
          <a:stretch>
            <a:fillRect/>
          </a:stretch>
        </p:blipFill>
        <p:spPr>
          <a:xfrm>
            <a:off x="791580" y="1014874"/>
            <a:ext cx="7560840" cy="1547147"/>
          </a:xfrm>
          <a:prstGeom prst="rect">
            <a:avLst/>
          </a:prstGeom>
        </p:spPr>
      </p:pic>
      <p:pic>
        <p:nvPicPr>
          <p:cNvPr id="3" name="Picture 2">
            <a:extLst>
              <a:ext uri="{FF2B5EF4-FFF2-40B4-BE49-F238E27FC236}">
                <a16:creationId xmlns:a16="http://schemas.microsoft.com/office/drawing/2014/main" id="{3FC1792F-F9E4-4A91-8557-DF7A211C65E5}"/>
              </a:ext>
            </a:extLst>
          </p:cNvPr>
          <p:cNvPicPr>
            <a:picLocks noChangeAspect="1"/>
          </p:cNvPicPr>
          <p:nvPr/>
        </p:nvPicPr>
        <p:blipFill>
          <a:blip r:embed="rId4"/>
          <a:stretch>
            <a:fillRect/>
          </a:stretch>
        </p:blipFill>
        <p:spPr>
          <a:xfrm>
            <a:off x="5163420" y="3429000"/>
            <a:ext cx="3400754" cy="1915351"/>
          </a:xfrm>
          <a:prstGeom prst="rect">
            <a:avLst/>
          </a:prstGeom>
        </p:spPr>
      </p:pic>
    </p:spTree>
    <p:extLst>
      <p:ext uri="{BB962C8B-B14F-4D97-AF65-F5344CB8AC3E}">
        <p14:creationId xmlns:p14="http://schemas.microsoft.com/office/powerpoint/2010/main" val="312738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2501C-FFBF-4055-9297-9D76174B16C5}"/>
              </a:ext>
            </a:extLst>
          </p:cNvPr>
          <p:cNvSpPr>
            <a:spLocks noGrp="1"/>
          </p:cNvSpPr>
          <p:nvPr>
            <p:ph type="title"/>
          </p:nvPr>
        </p:nvSpPr>
        <p:spPr>
          <a:xfrm>
            <a:off x="1331641" y="299498"/>
            <a:ext cx="7560840" cy="563231"/>
          </a:xfrm>
        </p:spPr>
        <p:txBody>
          <a:bodyPr/>
          <a:lstStyle/>
          <a:p>
            <a:r>
              <a:rPr lang="en-GB" dirty="0"/>
              <a:t>Actions done (3)</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5</a:t>
            </a:fld>
            <a:endParaRPr lang="es-ES"/>
          </a:p>
        </p:txBody>
      </p:sp>
      <p:sp>
        <p:nvSpPr>
          <p:cNvPr id="4" name="Content Placeholder 3">
            <a:extLst>
              <a:ext uri="{FF2B5EF4-FFF2-40B4-BE49-F238E27FC236}">
                <a16:creationId xmlns:a16="http://schemas.microsoft.com/office/drawing/2014/main" id="{DA96D016-EC46-4E3E-8B2A-46A491AC5609}"/>
              </a:ext>
            </a:extLst>
          </p:cNvPr>
          <p:cNvSpPr>
            <a:spLocks noGrp="1"/>
          </p:cNvSpPr>
          <p:nvPr>
            <p:ph idx="1"/>
          </p:nvPr>
        </p:nvSpPr>
        <p:spPr>
          <a:xfrm>
            <a:off x="323529" y="1340768"/>
            <a:ext cx="8568952" cy="4752528"/>
          </a:xfrm>
        </p:spPr>
        <p:txBody>
          <a:bodyPr vert="horz" lIns="0" tIns="45720" rIns="0" bIns="45720" rtlCol="0">
            <a:normAutofit fontScale="92500" lnSpcReduction="10000"/>
          </a:bodyPr>
          <a:lstStyle/>
          <a:p>
            <a:pPr marL="342900" indent="-342900">
              <a:buFont typeface="Arial" panose="020B0604020202020204" pitchFamily="34" charset="0"/>
              <a:buChar char="•"/>
            </a:pPr>
            <a:r>
              <a:rPr lang="en-US" dirty="0"/>
              <a:t>Adjustments to the initial Gasifier design, in order to improve the efficiency of the gasification process. To sum up:</a:t>
            </a:r>
          </a:p>
          <a:p>
            <a:pPr marL="635508" lvl="1" indent="-342900">
              <a:buFont typeface="Arial" panose="020B0604020202020204" pitchFamily="34" charset="0"/>
              <a:buChar char="•"/>
            </a:pPr>
            <a:r>
              <a:rPr lang="en-US" dirty="0"/>
              <a:t>The hydrogen content remains at 50% average values (regulating water with the plasma power system).</a:t>
            </a:r>
          </a:p>
          <a:p>
            <a:pPr marL="635508" lvl="1" indent="-342900">
              <a:buFont typeface="Arial" panose="020B0604020202020204" pitchFamily="34" charset="0"/>
              <a:buChar char="•"/>
            </a:pPr>
            <a:r>
              <a:rPr lang="en-US" dirty="0"/>
              <a:t>Drastic reduction of methane and other short-chain hydrocarbons content (</a:t>
            </a:r>
            <a:r>
              <a:rPr lang="en-US" dirty="0" err="1"/>
              <a:t>favouring</a:t>
            </a:r>
            <a:r>
              <a:rPr lang="en-US" dirty="0"/>
              <a:t> increase of hydrogen and carbon monoxide)</a:t>
            </a:r>
          </a:p>
          <a:p>
            <a:pPr marL="635508" lvl="1" indent="-342900">
              <a:buFont typeface="Arial" panose="020B0604020202020204" pitchFamily="34" charset="0"/>
              <a:buChar char="•"/>
            </a:pPr>
            <a:r>
              <a:rPr lang="en-US" dirty="0"/>
              <a:t>The molar ratio of Hydrogen and carbon monoxide remains at optimal values for the </a:t>
            </a:r>
            <a:r>
              <a:rPr lang="en-US" dirty="0" err="1"/>
              <a:t>PolyMethylal</a:t>
            </a:r>
            <a:r>
              <a:rPr lang="en-US" dirty="0"/>
              <a:t> synthesis process.</a:t>
            </a:r>
          </a:p>
          <a:p>
            <a:pPr marL="342900" indent="-342900">
              <a:buFont typeface="Arial" panose="020B0604020202020204" pitchFamily="34" charset="0"/>
              <a:buChar char="•"/>
            </a:pPr>
            <a:r>
              <a:rPr lang="en-US" dirty="0"/>
              <a:t>Side effect of the adjustments: water is generated in the subsequent syngas cooling stage. This water is then used in mixtures with the bulky waste fractions to be gasified later.</a:t>
            </a:r>
            <a:endParaRPr lang="en-GB" dirty="0"/>
          </a:p>
        </p:txBody>
      </p:sp>
    </p:spTree>
    <p:extLst>
      <p:ext uri="{BB962C8B-B14F-4D97-AF65-F5344CB8AC3E}">
        <p14:creationId xmlns:p14="http://schemas.microsoft.com/office/powerpoint/2010/main" val="359727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F622B-D283-432D-A2DC-F20104EF4308}"/>
              </a:ext>
            </a:extLst>
          </p:cNvPr>
          <p:cNvSpPr>
            <a:spLocks noGrp="1"/>
          </p:cNvSpPr>
          <p:nvPr>
            <p:ph type="title"/>
          </p:nvPr>
        </p:nvSpPr>
        <p:spPr>
          <a:xfrm>
            <a:off x="1331641" y="299498"/>
            <a:ext cx="7560840" cy="563231"/>
          </a:xfrm>
        </p:spPr>
        <p:txBody>
          <a:bodyPr/>
          <a:lstStyle/>
          <a:p>
            <a:r>
              <a:rPr lang="en-GB" dirty="0"/>
              <a:t>Actions done (4)</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6</a:t>
            </a:fld>
            <a:endParaRPr lang="es-ES"/>
          </a:p>
        </p:txBody>
      </p:sp>
      <p:sp>
        <p:nvSpPr>
          <p:cNvPr id="4" name="Content Placeholder 3">
            <a:extLst>
              <a:ext uri="{FF2B5EF4-FFF2-40B4-BE49-F238E27FC236}">
                <a16:creationId xmlns:a16="http://schemas.microsoft.com/office/drawing/2014/main" id="{671491AA-6B00-46FC-852B-7826DF1C7CFF}"/>
              </a:ext>
            </a:extLst>
          </p:cNvPr>
          <p:cNvSpPr>
            <a:spLocks noGrp="1"/>
          </p:cNvSpPr>
          <p:nvPr>
            <p:ph idx="1"/>
          </p:nvPr>
        </p:nvSpPr>
        <p:spPr>
          <a:xfrm>
            <a:off x="323529" y="1340768"/>
            <a:ext cx="8568952" cy="4752528"/>
          </a:xfrm>
        </p:spPr>
        <p:txBody>
          <a:bodyPr>
            <a:normAutofit/>
          </a:bodyPr>
          <a:lstStyle/>
          <a:p>
            <a:pPr marL="342900" indent="-342900">
              <a:buFont typeface="Arial" panose="020B0604020202020204" pitchFamily="34" charset="0"/>
              <a:buChar char="•"/>
            </a:pPr>
            <a:r>
              <a:rPr lang="en-US" dirty="0"/>
              <a:t>Ashes/minerals from the bulky waste as residues of the gasification process accompanied by some carbon powder.</a:t>
            </a:r>
          </a:p>
          <a:p>
            <a:pPr marL="635508" lvl="1" indent="-342900">
              <a:buFont typeface="Arial" panose="020B0604020202020204" pitchFamily="34" charset="0"/>
              <a:buChar char="•"/>
            </a:pPr>
            <a:r>
              <a:rPr lang="en-US" dirty="0"/>
              <a:t>These residues can be reprocessed or treated at high temperature with the plasma system and the carbon monoxide is part of the synthesis gas. </a:t>
            </a:r>
          </a:p>
          <a:p>
            <a:pPr marL="635508" lvl="1" indent="-342900">
              <a:buFont typeface="Arial" panose="020B0604020202020204" pitchFamily="34" charset="0"/>
              <a:buChar char="•"/>
            </a:pPr>
            <a:r>
              <a:rPr lang="en-US" dirty="0"/>
              <a:t>Minerals can be used in the construction sector.</a:t>
            </a:r>
          </a:p>
          <a:p>
            <a:pPr marL="342900" indent="-342900">
              <a:buFont typeface="Arial" panose="020B0604020202020204" pitchFamily="34" charset="0"/>
              <a:buChar char="•"/>
            </a:pPr>
            <a:r>
              <a:rPr lang="en-US" dirty="0"/>
              <a:t>Once corrective actions were performed on some component of the Liquid Methylal Production Unit, reactors were filled with their respective catalysts, and then tests of Poly-Methylal production were carried out. </a:t>
            </a:r>
          </a:p>
        </p:txBody>
      </p:sp>
    </p:spTree>
    <p:extLst>
      <p:ext uri="{BB962C8B-B14F-4D97-AF65-F5344CB8AC3E}">
        <p14:creationId xmlns:p14="http://schemas.microsoft.com/office/powerpoint/2010/main" val="391821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08E9-F3D8-4635-AB7B-F4F5E35A1ACD}"/>
              </a:ext>
            </a:extLst>
          </p:cNvPr>
          <p:cNvSpPr>
            <a:spLocks noGrp="1"/>
          </p:cNvSpPr>
          <p:nvPr>
            <p:ph type="title"/>
          </p:nvPr>
        </p:nvSpPr>
        <p:spPr>
          <a:xfrm>
            <a:off x="1331641" y="299498"/>
            <a:ext cx="7560840" cy="563231"/>
          </a:xfrm>
        </p:spPr>
        <p:txBody>
          <a:bodyPr/>
          <a:lstStyle/>
          <a:p>
            <a:r>
              <a:rPr lang="fr-BE" dirty="0"/>
              <a:t>Conclusion</a:t>
            </a:r>
            <a:endParaRPr lang="en-BE" dirty="0"/>
          </a:p>
        </p:txBody>
      </p:sp>
      <p:sp>
        <p:nvSpPr>
          <p:cNvPr id="3" name="Slide Number Placeholder 2">
            <a:extLst>
              <a:ext uri="{FF2B5EF4-FFF2-40B4-BE49-F238E27FC236}">
                <a16:creationId xmlns:a16="http://schemas.microsoft.com/office/drawing/2014/main" id="{D36049CD-70FE-4A7A-A3AC-583DE28386F0}"/>
              </a:ext>
            </a:extLst>
          </p:cNvPr>
          <p:cNvSpPr>
            <a:spLocks noGrp="1"/>
          </p:cNvSpPr>
          <p:nvPr>
            <p:ph type="sldNum" sz="quarter" idx="12"/>
          </p:nvPr>
        </p:nvSpPr>
        <p:spPr/>
        <p:txBody>
          <a:bodyPr/>
          <a:lstStyle/>
          <a:p>
            <a:fld id="{D08B38D1-0D29-4AE4-A336-D3E6F13D4D2A}" type="slidenum">
              <a:rPr lang="es-ES" smtClean="0"/>
              <a:pPr/>
              <a:t>7</a:t>
            </a:fld>
            <a:endParaRPr lang="es-ES"/>
          </a:p>
        </p:txBody>
      </p:sp>
      <p:sp>
        <p:nvSpPr>
          <p:cNvPr id="4" name="Content Placeholder 3">
            <a:extLst>
              <a:ext uri="{FF2B5EF4-FFF2-40B4-BE49-F238E27FC236}">
                <a16:creationId xmlns:a16="http://schemas.microsoft.com/office/drawing/2014/main" id="{6F2192E3-69B5-4028-8F71-5804B93129D2}"/>
              </a:ext>
            </a:extLst>
          </p:cNvPr>
          <p:cNvSpPr>
            <a:spLocks noGrp="1"/>
          </p:cNvSpPr>
          <p:nvPr>
            <p:ph idx="1"/>
          </p:nvPr>
        </p:nvSpPr>
        <p:spPr>
          <a:xfrm>
            <a:off x="323529" y="980728"/>
            <a:ext cx="8568952" cy="5112568"/>
          </a:xfrm>
        </p:spPr>
        <p:txBody>
          <a:bodyPr>
            <a:normAutofit fontScale="85000" lnSpcReduction="20000"/>
          </a:bodyPr>
          <a:lstStyle/>
          <a:p>
            <a:pPr marL="342900" lvl="0" indent="-342900">
              <a:buClr>
                <a:srgbClr val="99CB38"/>
              </a:buClr>
              <a:buFont typeface="Arial" panose="020B0604020202020204" pitchFamily="34" charset="0"/>
              <a:buChar char="•"/>
            </a:pPr>
            <a:r>
              <a:rPr lang="en-US" sz="2600" dirty="0">
                <a:solidFill>
                  <a:prstClr val="black">
                    <a:lumMod val="75000"/>
                    <a:lumOff val="25000"/>
                  </a:prstClr>
                </a:solidFill>
              </a:rPr>
              <a:t>The bulky waste volatile fraction reduced by more than 85%.</a:t>
            </a:r>
          </a:p>
          <a:p>
            <a:pPr marL="342900" lvl="0" indent="-342900">
              <a:buClr>
                <a:srgbClr val="99CB38"/>
              </a:buClr>
              <a:buFont typeface="Arial" panose="020B0604020202020204" pitchFamily="34" charset="0"/>
              <a:buChar char="•"/>
            </a:pPr>
            <a:r>
              <a:rPr lang="en-US" sz="2600" dirty="0">
                <a:solidFill>
                  <a:prstClr val="black">
                    <a:lumMod val="75000"/>
                    <a:lumOff val="25000"/>
                  </a:prstClr>
                </a:solidFill>
              </a:rPr>
              <a:t>Ashes/minerals left as residues from the gasification process represent an average of 23% of the initial weight of the bulky waste treated, </a:t>
            </a:r>
          </a:p>
          <a:p>
            <a:pPr marL="635508" lvl="1" indent="-342900">
              <a:buClr>
                <a:srgbClr val="99CB38"/>
              </a:buClr>
              <a:buFont typeface="Arial" panose="020B0604020202020204" pitchFamily="34" charset="0"/>
              <a:buChar char="•"/>
            </a:pPr>
            <a:r>
              <a:rPr lang="en-US" sz="2600" dirty="0">
                <a:solidFill>
                  <a:prstClr val="black">
                    <a:lumMod val="75000"/>
                    <a:lumOff val="25000"/>
                  </a:prstClr>
                </a:solidFill>
              </a:rPr>
              <a:t>Meaning a weight reduction of 77%. </a:t>
            </a:r>
          </a:p>
          <a:p>
            <a:pPr marL="635508" lvl="1" indent="-342900">
              <a:buClr>
                <a:srgbClr val="99CB38"/>
              </a:buClr>
              <a:buFont typeface="Arial" panose="020B0604020202020204" pitchFamily="34" charset="0"/>
              <a:buChar char="•"/>
            </a:pPr>
            <a:r>
              <a:rPr lang="en-US" sz="2600" dirty="0">
                <a:solidFill>
                  <a:prstClr val="black">
                    <a:lumMod val="75000"/>
                    <a:lumOff val="25000"/>
                  </a:prstClr>
                </a:solidFill>
              </a:rPr>
              <a:t>Meaning a volume reduction close to 90% compared to the initial volume.</a:t>
            </a:r>
          </a:p>
          <a:p>
            <a:pPr marL="342900" lvl="0" indent="-342900">
              <a:buClr>
                <a:srgbClr val="99CB38"/>
              </a:buClr>
              <a:buFont typeface="Arial" panose="020B0604020202020204" pitchFamily="34" charset="0"/>
              <a:buChar char="•"/>
            </a:pPr>
            <a:r>
              <a:rPr lang="en-US" sz="2600" dirty="0">
                <a:solidFill>
                  <a:prstClr val="black">
                    <a:lumMod val="75000"/>
                    <a:lumOff val="25000"/>
                  </a:prstClr>
                </a:solidFill>
              </a:rPr>
              <a:t>Current yield obtained is about 0,3 l of final product per kg of bulky waste processed.</a:t>
            </a:r>
          </a:p>
          <a:p>
            <a:pPr marL="635508" lvl="1" indent="-342900">
              <a:buClr>
                <a:srgbClr val="99CB38"/>
              </a:buClr>
              <a:buFont typeface="Arial" panose="020B0604020202020204" pitchFamily="34" charset="0"/>
              <a:buChar char="•"/>
            </a:pPr>
            <a:r>
              <a:rPr lang="en-US" sz="2600" dirty="0">
                <a:solidFill>
                  <a:prstClr val="black">
                    <a:lumMod val="75000"/>
                    <a:lumOff val="25000"/>
                  </a:prstClr>
                </a:solidFill>
              </a:rPr>
              <a:t>Can increased up to 0,5 l per kg by optimizing the working parameters and by using unreacted gases burned in the safety torch.</a:t>
            </a:r>
          </a:p>
          <a:p>
            <a:pPr marL="342900" lvl="0" indent="-342900">
              <a:buClr>
                <a:srgbClr val="99CB38"/>
              </a:buClr>
              <a:buFont typeface="Arial" panose="020B0604020202020204" pitchFamily="34" charset="0"/>
              <a:buChar char="•"/>
            </a:pPr>
            <a:r>
              <a:rPr lang="en-US" sz="2600" dirty="0">
                <a:solidFill>
                  <a:prstClr val="black">
                    <a:lumMod val="75000"/>
                    <a:lumOff val="25000"/>
                  </a:prstClr>
                </a:solidFill>
              </a:rPr>
              <a:t>By-product water used in the gasification process, mixed with the bulky waste fractions.</a:t>
            </a:r>
          </a:p>
          <a:p>
            <a:pPr marL="342900" lvl="0" indent="-342900">
              <a:buClr>
                <a:srgbClr val="99CB38"/>
              </a:buClr>
              <a:buFont typeface="Arial" panose="020B0604020202020204" pitchFamily="34" charset="0"/>
              <a:buChar char="•"/>
            </a:pPr>
            <a:r>
              <a:rPr lang="en-US" sz="2600" dirty="0">
                <a:solidFill>
                  <a:prstClr val="black">
                    <a:lumMod val="75000"/>
                    <a:lumOff val="25000"/>
                  </a:prstClr>
                </a:solidFill>
              </a:rPr>
              <a:t>Unreacted gases from Poly Methylal synthesis process combusted in the safety burner comply with the environmental regulation limits.</a:t>
            </a:r>
          </a:p>
          <a:p>
            <a:pPr marL="342900" lvl="0" indent="-342900">
              <a:buClr>
                <a:srgbClr val="99CB38"/>
              </a:buClr>
              <a:buFont typeface="Arial" panose="020B0604020202020204" pitchFamily="34" charset="0"/>
              <a:buChar char="•"/>
            </a:pPr>
            <a:r>
              <a:rPr lang="en-US" sz="2600" dirty="0">
                <a:solidFill>
                  <a:prstClr val="black">
                    <a:lumMod val="75000"/>
                    <a:lumOff val="25000"/>
                  </a:prstClr>
                </a:solidFill>
              </a:rPr>
              <a:t>In the industrial plant, a great reduction close to 90 % of the electric consumption of the pilot plant can be expected. </a:t>
            </a:r>
          </a:p>
        </p:txBody>
      </p:sp>
    </p:spTree>
    <p:extLst>
      <p:ext uri="{BB962C8B-B14F-4D97-AF65-F5344CB8AC3E}">
        <p14:creationId xmlns:p14="http://schemas.microsoft.com/office/powerpoint/2010/main" val="215218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77176-47EA-46A6-B571-FC65E191FBC2}"/>
              </a:ext>
            </a:extLst>
          </p:cNvPr>
          <p:cNvSpPr>
            <a:spLocks noGrp="1"/>
          </p:cNvSpPr>
          <p:nvPr>
            <p:ph type="sldNum" sz="quarter" idx="10"/>
          </p:nvPr>
        </p:nvSpPr>
        <p:spPr/>
        <p:txBody>
          <a:bodyPr/>
          <a:lstStyle/>
          <a:p>
            <a:fld id="{D08B38D1-0D29-4AE4-A336-D3E6F13D4D2A}" type="slidenum">
              <a:rPr lang="es-ES" smtClean="0"/>
              <a:pPr/>
              <a:t>8</a:t>
            </a:fld>
            <a:endParaRPr lang="es-ES"/>
          </a:p>
        </p:txBody>
      </p:sp>
    </p:spTree>
    <p:extLst>
      <p:ext uri="{BB962C8B-B14F-4D97-AF65-F5344CB8AC3E}">
        <p14:creationId xmlns:p14="http://schemas.microsoft.com/office/powerpoint/2010/main" val="3205442514"/>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3160</TotalTime>
  <Words>1331</Words>
  <Application>Microsoft Office PowerPoint</Application>
  <PresentationFormat>On-screen Show (4:3)</PresentationFormat>
  <Paragraphs>69</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Tahoma</vt:lpstr>
      <vt:lpstr>Retrospección</vt:lpstr>
      <vt:lpstr>PowerPoint Presentation</vt:lpstr>
      <vt:lpstr>PowerPoint Presentation</vt:lpstr>
      <vt:lpstr>Actions done (1)</vt:lpstr>
      <vt:lpstr>Actions done (2)</vt:lpstr>
      <vt:lpstr>Actions done (3)</vt:lpstr>
      <vt:lpstr>Actions done (4)</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Philippe Micheaux</cp:lastModifiedBy>
  <cp:revision>315</cp:revision>
  <dcterms:created xsi:type="dcterms:W3CDTF">2013-08-07T10:27:33Z</dcterms:created>
  <dcterms:modified xsi:type="dcterms:W3CDTF">2019-06-26T10:09:28Z</dcterms:modified>
</cp:coreProperties>
</file>