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Lst>
  <p:notesMasterIdLst>
    <p:notesMasterId r:id="rId19"/>
  </p:notesMasterIdLst>
  <p:handoutMasterIdLst>
    <p:handoutMasterId r:id="rId20"/>
  </p:handoutMasterIdLst>
  <p:sldIdLst>
    <p:sldId id="339" r:id="rId2"/>
    <p:sldId id="367" r:id="rId3"/>
    <p:sldId id="369" r:id="rId4"/>
    <p:sldId id="370" r:id="rId5"/>
    <p:sldId id="371" r:id="rId6"/>
    <p:sldId id="373" r:id="rId7"/>
    <p:sldId id="375" r:id="rId8"/>
    <p:sldId id="374" r:id="rId9"/>
    <p:sldId id="376" r:id="rId10"/>
    <p:sldId id="377" r:id="rId11"/>
    <p:sldId id="378" r:id="rId12"/>
    <p:sldId id="372" r:id="rId13"/>
    <p:sldId id="379" r:id="rId14"/>
    <p:sldId id="380" r:id="rId15"/>
    <p:sldId id="381" r:id="rId16"/>
    <p:sldId id="382" r:id="rId17"/>
    <p:sldId id="368"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bel Crespo" initials="AC" lastIdx="4" clrIdx="0"/>
  <p:cmAuthor id="2" name="Anna Bojanowicz-Bablok"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51"/>
    <a:srgbClr val="63A537"/>
    <a:srgbClr val="739A28"/>
    <a:srgbClr val="96C11E"/>
    <a:srgbClr val="3A4B0B"/>
    <a:srgbClr val="0000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0760" autoAdjust="0"/>
  </p:normalViewPr>
  <p:slideViewPr>
    <p:cSldViewPr>
      <p:cViewPr varScale="1">
        <p:scale>
          <a:sx n="59" d="100"/>
          <a:sy n="59" d="100"/>
        </p:scale>
        <p:origin x="1661"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63" d="100"/>
          <a:sy n="63" d="100"/>
        </p:scale>
        <p:origin x="263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27/06/2019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27/06/2019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presentation is based on results obtained in URBANREC’s deliverable 5.4: “</a:t>
            </a:r>
            <a:r>
              <a:rPr kumimoji="0" lang="en-GB" altLang="en-US" sz="1200" b="0" i="0" u="none" strike="noStrike" cap="none" normalizeH="0" baseline="0" dirty="0">
                <a:ln>
                  <a:noFill/>
                </a:ln>
                <a:solidFill>
                  <a:srgbClr val="515146"/>
                </a:solidFill>
                <a:effectLst/>
                <a:latin typeface="Arial Black" panose="020B0A04020102020204" pitchFamily="34" charset="0"/>
                <a:ea typeface="Times New Roman" panose="02020603050405020304" pitchFamily="18" charset="0"/>
                <a:cs typeface="Times New Roman" panose="02020603050405020304" pitchFamily="18" charset="0"/>
              </a:rPr>
              <a:t>Mobile app and customer portal development in </a:t>
            </a:r>
            <a:r>
              <a:rPr kumimoji="0" lang="en-GB" altLang="en-US" sz="1200" b="0" i="0" u="none" strike="noStrike" cap="none" normalizeH="0" baseline="0" dirty="0" err="1">
                <a:ln>
                  <a:noFill/>
                </a:ln>
                <a:solidFill>
                  <a:srgbClr val="515146"/>
                </a:solidFill>
                <a:effectLst/>
                <a:latin typeface="Arial Black" panose="020B0A04020102020204" pitchFamily="34" charset="0"/>
                <a:ea typeface="Times New Roman" panose="02020603050405020304" pitchFamily="18" charset="0"/>
                <a:cs typeface="Times New Roman" panose="02020603050405020304" pitchFamily="18" charset="0"/>
              </a:rPr>
              <a:t>Harelbeke</a:t>
            </a:r>
            <a:r>
              <a:rPr kumimoji="0" lang="en-GB" altLang="en-US" sz="1200" b="0" i="0" u="none" strike="noStrike" cap="none" normalizeH="0" baseline="0" dirty="0">
                <a:ln>
                  <a:noFill/>
                </a:ln>
                <a:solidFill>
                  <a:srgbClr val="515146"/>
                </a:solidFill>
                <a:effectLst/>
                <a:latin typeface="Arial Black" panose="020B0A04020102020204" pitchFamily="34" charset="0"/>
                <a:ea typeface="Times New Roman" panose="02020603050405020304" pitchFamily="18" charset="0"/>
                <a:cs typeface="Times New Roman" panose="02020603050405020304" pitchFamily="18" charset="0"/>
              </a:rPr>
              <a:t>-Flanders regions”. The app has been developed by IMOG.</a:t>
            </a:r>
            <a:endParaRPr kumimoji="0" lang="en-GB" altLang="en-US" sz="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503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11</a:t>
            </a:fld>
            <a:endParaRPr lang="es-ES" altLang="es-ES"/>
          </a:p>
        </p:txBody>
      </p:sp>
    </p:spTree>
    <p:extLst>
      <p:ext uri="{BB962C8B-B14F-4D97-AF65-F5344CB8AC3E}">
        <p14:creationId xmlns:p14="http://schemas.microsoft.com/office/powerpoint/2010/main" val="401113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app is available in app-store (iOS) and play-store (Android) since January 2018 for the citizens of the IMOG-region. </a:t>
            </a:r>
            <a:r>
              <a:rPr lang="en-GB" sz="1200" b="1" kern="1200" dirty="0">
                <a:solidFill>
                  <a:schemeClr val="tx1"/>
                </a:solidFill>
                <a:effectLst/>
                <a:latin typeface="+mn-lt"/>
                <a:ea typeface="+mn-ea"/>
                <a:cs typeface="+mn-cs"/>
              </a:rPr>
              <a:t>The source code of the mobile app is adaptable and thus transferrable to other regions in Europe.</a:t>
            </a:r>
            <a:r>
              <a:rPr lang="en-GB" sz="1200" kern="1200" dirty="0">
                <a:solidFill>
                  <a:schemeClr val="tx1"/>
                </a:solidFill>
                <a:effectLst/>
                <a:latin typeface="+mn-lt"/>
                <a:ea typeface="+mn-ea"/>
                <a:cs typeface="+mn-cs"/>
              </a:rPr>
              <a:t> For more information please contact IMOG (see contact details below).</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12</a:t>
            </a:fld>
            <a:endParaRPr lang="es-ES" altLang="es-ES"/>
          </a:p>
        </p:txBody>
      </p:sp>
    </p:spTree>
    <p:extLst>
      <p:ext uri="{BB962C8B-B14F-4D97-AF65-F5344CB8AC3E}">
        <p14:creationId xmlns:p14="http://schemas.microsoft.com/office/powerpoint/2010/main" val="231902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IMOG developed a new customer portal service. This is an innovative system to collect data on recycle patterns of citizens with specific focus on bulky waste. The data are collected at the city amenity sites where 90% of the recyclable material is collected in the IMOG-region. After data analysis and identification of recycle patterns, specific communication and educational activities can be developed targeted to specific groups of citizens.  </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13</a:t>
            </a:fld>
            <a:endParaRPr lang="es-ES" altLang="es-ES"/>
          </a:p>
        </p:txBody>
      </p:sp>
    </p:spTree>
    <p:extLst>
      <p:ext uri="{BB962C8B-B14F-4D97-AF65-F5344CB8AC3E}">
        <p14:creationId xmlns:p14="http://schemas.microsoft.com/office/powerpoint/2010/main" val="142339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The communication and educational campaigns focus on the reduction of fractions with the highest handling costs or related to high environmental impact: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bulky waste made of mixed materials (recycling)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bulky waste for incineration (energy recovery)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bulky waste for landfill (inert materials)</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14</a:t>
            </a:fld>
            <a:endParaRPr lang="es-ES" altLang="es-ES"/>
          </a:p>
        </p:txBody>
      </p:sp>
    </p:spTree>
    <p:extLst>
      <p:ext uri="{BB962C8B-B14F-4D97-AF65-F5344CB8AC3E}">
        <p14:creationId xmlns:p14="http://schemas.microsoft.com/office/powerpoint/2010/main" val="281170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insights in the recycle patterns provide possibilities to communicate to and to educate specific groups of citizens. The aim is to encourage the citizens to reduce bulky waste and to contribute to a better bulky waste management. Furthermore, assessing the recycle patterns it allows the municipalities to make objective policy decisions for specific waste management actions. </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15</a:t>
            </a:fld>
            <a:endParaRPr lang="es-ES" altLang="es-ES"/>
          </a:p>
        </p:txBody>
      </p:sp>
    </p:spTree>
    <p:extLst>
      <p:ext uri="{BB962C8B-B14F-4D97-AF65-F5344CB8AC3E}">
        <p14:creationId xmlns:p14="http://schemas.microsoft.com/office/powerpoint/2010/main" val="38964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Possible points for communications are for instance the specific container and/or the ticket that the citizens receives when he finishes his/her visit at the CAS – tailored to only those citizens that brought these kinds of fractions</a:t>
            </a:r>
            <a:r>
              <a:rPr lang="en-GB" sz="1200" kern="1200">
                <a:solidFill>
                  <a:schemeClr val="tx1"/>
                </a:solidFill>
                <a:effectLst/>
                <a:latin typeface="+mn-lt"/>
                <a:ea typeface="+mn-ea"/>
                <a:cs typeface="+mn-cs"/>
              </a:rPr>
              <a:t>. </a:t>
            </a:r>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16</a:t>
            </a:fld>
            <a:endParaRPr lang="es-ES" altLang="es-ES"/>
          </a:p>
        </p:txBody>
      </p:sp>
    </p:spTree>
    <p:extLst>
      <p:ext uri="{BB962C8B-B14F-4D97-AF65-F5344CB8AC3E}">
        <p14:creationId xmlns:p14="http://schemas.microsoft.com/office/powerpoint/2010/main" val="36937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IMOG developed a new mobile app that is especially devoted to </a:t>
            </a:r>
            <a:r>
              <a:rPr lang="en-GB" sz="1200" b="1" kern="1200" dirty="0">
                <a:solidFill>
                  <a:schemeClr val="tx1"/>
                </a:solidFill>
                <a:effectLst/>
                <a:latin typeface="+mn-lt"/>
                <a:ea typeface="+mn-ea"/>
                <a:cs typeface="+mn-cs"/>
              </a:rPr>
              <a:t>citizens’ bulky waste management.</a:t>
            </a:r>
            <a:r>
              <a:rPr lang="en-GB" sz="1200" kern="1200" dirty="0">
                <a:solidFill>
                  <a:schemeClr val="tx1"/>
                </a:solidFill>
                <a:effectLst/>
                <a:latin typeface="+mn-lt"/>
                <a:ea typeface="+mn-ea"/>
                <a:cs typeface="+mn-cs"/>
              </a:rPr>
              <a:t> </a:t>
            </a:r>
          </a:p>
          <a:p>
            <a:endParaRPr lang="en-GB" dirty="0"/>
          </a:p>
          <a:p>
            <a:r>
              <a:rPr lang="en-GB" sz="1200" kern="1200" dirty="0">
                <a:solidFill>
                  <a:schemeClr val="tx1"/>
                </a:solidFill>
                <a:effectLst/>
                <a:latin typeface="+mn-lt"/>
                <a:ea typeface="+mn-ea"/>
                <a:cs typeface="+mn-cs"/>
              </a:rPr>
              <a:t>This app is bridging the gap between the citizens in our region, the re-use centre (dismantling service and collection re-useable items), and IMOG (bulky waste collection and treatment).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new mobile app </a:t>
            </a:r>
            <a:r>
              <a:rPr lang="en-GB" sz="1200" b="1" kern="1200" dirty="0">
                <a:solidFill>
                  <a:schemeClr val="tx1"/>
                </a:solidFill>
                <a:effectLst/>
                <a:latin typeface="+mn-lt"/>
                <a:ea typeface="+mn-ea"/>
                <a:cs typeface="+mn-cs"/>
              </a:rPr>
              <a:t>creates another way of communication</a:t>
            </a:r>
            <a:r>
              <a:rPr lang="en-GB" sz="1200" kern="1200" dirty="0">
                <a:solidFill>
                  <a:schemeClr val="tx1"/>
                </a:solidFill>
                <a:effectLst/>
                <a:latin typeface="+mn-lt"/>
                <a:ea typeface="+mn-ea"/>
                <a:cs typeface="+mn-cs"/>
              </a:rPr>
              <a:t> with the citizens. It offers the possibility to conduct targeted communication actions, such as: </a:t>
            </a:r>
          </a:p>
          <a:p>
            <a:pPr lvl="0"/>
            <a:r>
              <a:rPr lang="en-GB" sz="1200" kern="1200" dirty="0">
                <a:solidFill>
                  <a:schemeClr val="tx1"/>
                </a:solidFill>
                <a:effectLst/>
                <a:latin typeface="+mn-lt"/>
                <a:ea typeface="+mn-ea"/>
                <a:cs typeface="+mn-cs"/>
              </a:rPr>
              <a:t>Push-messages for raising awareness on avoiding bulky waste and increasing re-use and recycling</a:t>
            </a:r>
          </a:p>
          <a:p>
            <a:pPr lvl="0"/>
            <a:r>
              <a:rPr lang="en-GB" sz="1200" kern="1200" dirty="0">
                <a:solidFill>
                  <a:schemeClr val="tx1"/>
                </a:solidFill>
                <a:effectLst/>
                <a:latin typeface="+mn-lt"/>
                <a:ea typeface="+mn-ea"/>
                <a:cs typeface="+mn-cs"/>
              </a:rPr>
              <a:t>Specific communications on updates and special events per user-group</a:t>
            </a:r>
          </a:p>
          <a:p>
            <a:r>
              <a:rPr lang="en-GB" sz="1200" kern="1200" dirty="0">
                <a:solidFill>
                  <a:schemeClr val="tx1"/>
                </a:solidFill>
                <a:effectLst/>
                <a:latin typeface="+mn-lt"/>
                <a:ea typeface="+mn-ea"/>
                <a:cs typeface="+mn-cs"/>
              </a:rPr>
              <a:t> </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3</a:t>
            </a:fld>
            <a:endParaRPr lang="es-ES" altLang="es-ES"/>
          </a:p>
        </p:txBody>
      </p:sp>
    </p:spTree>
    <p:extLst>
      <p:ext uri="{BB962C8B-B14F-4D97-AF65-F5344CB8AC3E}">
        <p14:creationId xmlns:p14="http://schemas.microsoft.com/office/powerpoint/2010/main" val="323641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The app includes services for the citizens like:</a:t>
            </a:r>
          </a:p>
          <a:p>
            <a:pPr lvl="0"/>
            <a:r>
              <a:rPr lang="en-GB" sz="1200" kern="1200" dirty="0">
                <a:solidFill>
                  <a:schemeClr val="tx1"/>
                </a:solidFill>
                <a:effectLst/>
                <a:latin typeface="+mn-lt"/>
                <a:ea typeface="+mn-ea"/>
                <a:cs typeface="+mn-cs"/>
              </a:rPr>
              <a:t>info-pages on prevention and sorting guidelines</a:t>
            </a:r>
          </a:p>
          <a:p>
            <a:pPr lvl="0"/>
            <a:r>
              <a:rPr lang="en-GB" sz="1200" kern="1200" dirty="0">
                <a:solidFill>
                  <a:schemeClr val="tx1"/>
                </a:solidFill>
                <a:effectLst/>
                <a:latin typeface="+mn-lt"/>
                <a:ea typeface="+mn-ea"/>
                <a:cs typeface="+mn-cs"/>
              </a:rPr>
              <a:t>locations of CAS and re-use </a:t>
            </a:r>
            <a:r>
              <a:rPr lang="en-GB" sz="1200" kern="1200" dirty="0" err="1">
                <a:solidFill>
                  <a:schemeClr val="tx1"/>
                </a:solidFill>
                <a:effectLst/>
                <a:latin typeface="+mn-lt"/>
                <a:ea typeface="+mn-ea"/>
                <a:cs typeface="+mn-cs"/>
              </a:rPr>
              <a:t>centers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price-calculation tool</a:t>
            </a:r>
          </a:p>
          <a:p>
            <a:pPr lvl="0"/>
            <a:r>
              <a:rPr lang="en-GB" sz="1200" kern="1200" dirty="0">
                <a:solidFill>
                  <a:schemeClr val="tx1"/>
                </a:solidFill>
                <a:effectLst/>
                <a:latin typeface="+mn-lt"/>
                <a:ea typeface="+mn-ea"/>
                <a:cs typeface="+mn-cs"/>
              </a:rPr>
              <a:t>a tool for reserving different services from IMOG (for recyclable and waste items) and re-use centre (for re-usable items and dismantling service).</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4</a:t>
            </a:fld>
            <a:endParaRPr lang="es-ES" altLang="es-ES"/>
          </a:p>
        </p:txBody>
      </p:sp>
    </p:spTree>
    <p:extLst>
      <p:ext uri="{BB962C8B-B14F-4D97-AF65-F5344CB8AC3E}">
        <p14:creationId xmlns:p14="http://schemas.microsoft.com/office/powerpoint/2010/main" val="299890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The app is composed of seven sections with divers subsections: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Home page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Prevention guidelines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Sorting guidelines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Locations of collection sites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Services – overview</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Services – Price indication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Settings</a:t>
            </a:r>
          </a:p>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5</a:t>
            </a:fld>
            <a:endParaRPr lang="es-ES" altLang="es-ES"/>
          </a:p>
        </p:txBody>
      </p:sp>
    </p:spTree>
    <p:extLst>
      <p:ext uri="{BB962C8B-B14F-4D97-AF65-F5344CB8AC3E}">
        <p14:creationId xmlns:p14="http://schemas.microsoft.com/office/powerpoint/2010/main" val="424533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6</a:t>
            </a:fld>
            <a:endParaRPr lang="es-ES" altLang="es-ES"/>
          </a:p>
        </p:txBody>
      </p:sp>
    </p:spTree>
    <p:extLst>
      <p:ext uri="{BB962C8B-B14F-4D97-AF65-F5344CB8AC3E}">
        <p14:creationId xmlns:p14="http://schemas.microsoft.com/office/powerpoint/2010/main" val="46227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7</a:t>
            </a:fld>
            <a:endParaRPr lang="es-ES" altLang="es-ES"/>
          </a:p>
        </p:txBody>
      </p:sp>
    </p:spTree>
    <p:extLst>
      <p:ext uri="{BB962C8B-B14F-4D97-AF65-F5344CB8AC3E}">
        <p14:creationId xmlns:p14="http://schemas.microsoft.com/office/powerpoint/2010/main" val="40210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8</a:t>
            </a:fld>
            <a:endParaRPr lang="es-ES" altLang="es-ES"/>
          </a:p>
        </p:txBody>
      </p:sp>
    </p:spTree>
    <p:extLst>
      <p:ext uri="{BB962C8B-B14F-4D97-AF65-F5344CB8AC3E}">
        <p14:creationId xmlns:p14="http://schemas.microsoft.com/office/powerpoint/2010/main" val="155347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9</a:t>
            </a:fld>
            <a:endParaRPr lang="es-ES" altLang="es-ES"/>
          </a:p>
        </p:txBody>
      </p:sp>
    </p:spTree>
    <p:extLst>
      <p:ext uri="{BB962C8B-B14F-4D97-AF65-F5344CB8AC3E}">
        <p14:creationId xmlns:p14="http://schemas.microsoft.com/office/powerpoint/2010/main" val="154394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10</a:t>
            </a:fld>
            <a:endParaRPr lang="es-ES" altLang="es-ES"/>
          </a:p>
        </p:txBody>
      </p:sp>
    </p:spTree>
    <p:extLst>
      <p:ext uri="{BB962C8B-B14F-4D97-AF65-F5344CB8AC3E}">
        <p14:creationId xmlns:p14="http://schemas.microsoft.com/office/powerpoint/2010/main" val="117584733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urbanrec-project.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3A6D45-D56D-4619-84A3-7BBD7A42FF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20000" detail="2"/>
                    </a14:imgEffect>
                  </a14:imgLayer>
                </a14:imgProps>
              </a:ext>
              <a:ext uri="{28A0092B-C50C-407E-A947-70E740481C1C}">
                <a14:useLocalDpi xmlns:a14="http://schemas.microsoft.com/office/drawing/2010/main" val="0"/>
              </a:ext>
            </a:extLst>
          </a:blip>
          <a:stretch>
            <a:fillRect/>
          </a:stretch>
        </p:blipFill>
        <p:spPr>
          <a:xfrm>
            <a:off x="179504" y="2524136"/>
            <a:ext cx="9023772" cy="3835389"/>
          </a:xfrm>
          <a:prstGeom prst="rect">
            <a:avLst/>
          </a:prstGeom>
        </p:spPr>
      </p:pic>
      <p:sp>
        <p:nvSpPr>
          <p:cNvPr id="7" name="Rectangle 6"/>
          <p:cNvSpPr/>
          <p:nvPr userDrawn="1"/>
        </p:nvSpPr>
        <p:spPr>
          <a:xfrm>
            <a:off x="2382" y="6400800"/>
            <a:ext cx="9141619" cy="457200"/>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792000" y="2817880"/>
            <a:ext cx="7560000" cy="3392283"/>
          </a:xfrm>
        </p:spPr>
        <p:txBody>
          <a:bodyPr lIns="91440" rIns="91440">
            <a:noAutofit/>
          </a:bodyPr>
          <a:lstStyle>
            <a:lvl1pPr marL="0" indent="0" algn="ctr">
              <a:lnSpc>
                <a:spcPct val="150000"/>
              </a:lnSpc>
              <a:buNone/>
              <a:defRPr sz="4400" cap="none" spc="0"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555" y="91899"/>
            <a:ext cx="1835696" cy="1236237"/>
          </a:xfrm>
          <a:prstGeom prst="rect">
            <a:avLst/>
          </a:prstGeom>
        </p:spPr>
      </p:pic>
      <p:sp>
        <p:nvSpPr>
          <p:cNvPr id="11" name="1 Título">
            <a:extLst>
              <a:ext uri="{FF2B5EF4-FFF2-40B4-BE49-F238E27FC236}">
                <a16:creationId xmlns:a16="http://schemas.microsoft.com/office/drawing/2014/main" id="{F563071B-D214-4042-AFA0-8EF86A597842}"/>
              </a:ext>
            </a:extLst>
          </p:cNvPr>
          <p:cNvSpPr txBox="1">
            <a:spLocks/>
          </p:cNvSpPr>
          <p:nvPr userDrawn="1"/>
        </p:nvSpPr>
        <p:spPr>
          <a:xfrm>
            <a:off x="432000" y="1628800"/>
            <a:ext cx="82800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400" b="1" dirty="0">
                <a:solidFill>
                  <a:srgbClr val="96C11E"/>
                </a:solidFill>
                <a:latin typeface="Tahoma" panose="020B0604030504040204" pitchFamily="34" charset="0"/>
                <a:ea typeface="Tahoma" panose="020B0604030504040204" pitchFamily="34" charset="0"/>
                <a:cs typeface="Tahoma" panose="020B0604030504040204" pitchFamily="34" charset="0"/>
              </a:rPr>
              <a:t>URBANREC training material</a:t>
            </a:r>
          </a:p>
        </p:txBody>
      </p:sp>
      <p:pic>
        <p:nvPicPr>
          <p:cNvPr id="13" name="Imagen 4">
            <a:extLst>
              <a:ext uri="{FF2B5EF4-FFF2-40B4-BE49-F238E27FC236}">
                <a16:creationId xmlns:a16="http://schemas.microsoft.com/office/drawing/2014/main" id="{5F68C1CE-CB7F-421A-A2AE-9D171C44912C}"/>
              </a:ext>
            </a:extLst>
          </p:cNvPr>
          <p:cNvPicPr>
            <a:picLocks noChangeAspect="1"/>
          </p:cNvPicPr>
          <p:nvPr userDrawn="1"/>
        </p:nvPicPr>
        <p:blipFill>
          <a:blip r:embed="rId5"/>
          <a:stretch>
            <a:fillRect/>
          </a:stretch>
        </p:blipFill>
        <p:spPr>
          <a:xfrm>
            <a:off x="179512" y="169053"/>
            <a:ext cx="1079086" cy="719390"/>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minder">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7" name="25 CuadroTexto">
            <a:extLst>
              <a:ext uri="{FF2B5EF4-FFF2-40B4-BE49-F238E27FC236}">
                <a16:creationId xmlns:a16="http://schemas.microsoft.com/office/drawing/2014/main" id="{48395CFA-409E-492D-9EA2-C3CB6A8C0090}"/>
              </a:ext>
            </a:extLst>
          </p:cNvPr>
          <p:cNvSpPr txBox="1">
            <a:spLocks noChangeArrowheads="1"/>
          </p:cNvSpPr>
          <p:nvPr userDrawn="1"/>
        </p:nvSpPr>
        <p:spPr bwMode="auto">
          <a:xfrm>
            <a:off x="1259632" y="20023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Reminder</a:t>
            </a:r>
            <a:r>
              <a:rPr lang="es-ES_tradnl"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rPr>
              <a:t>: Project </a:t>
            </a: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Overview</a:t>
            </a:r>
            <a:endParaRPr lang="es-ES"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pic>
        <p:nvPicPr>
          <p:cNvPr id="8" name="Tijdelijke aanduiding voor inhoud 6">
            <a:extLst>
              <a:ext uri="{FF2B5EF4-FFF2-40B4-BE49-F238E27FC236}">
                <a16:creationId xmlns:a16="http://schemas.microsoft.com/office/drawing/2014/main" id="{AB2F7DA3-8C96-43AB-ADDB-141EEF1F3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268760"/>
            <a:ext cx="8783673" cy="4730144"/>
          </a:xfrm>
          <a:prstGeom prst="rect">
            <a:avLst/>
          </a:prstGeom>
        </p:spPr>
      </p:pic>
    </p:spTree>
    <p:extLst>
      <p:ext uri="{BB962C8B-B14F-4D97-AF65-F5344CB8AC3E}">
        <p14:creationId xmlns:p14="http://schemas.microsoft.com/office/powerpoint/2010/main" val="32584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ítulo 1"/>
          <p:cNvSpPr>
            <a:spLocks noGrp="1"/>
          </p:cNvSpPr>
          <p:nvPr>
            <p:ph type="title"/>
          </p:nvPr>
        </p:nvSpPr>
        <p:spPr>
          <a:xfrm>
            <a:off x="1331641" y="-171400"/>
            <a:ext cx="7560840" cy="10341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en-GB" sz="3600" b="1"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pPr marL="0" lvl="0">
              <a:spcBef>
                <a:spcPct val="20000"/>
              </a:spcBef>
              <a:buClr>
                <a:schemeClr val="tx2"/>
              </a:buClr>
              <a:buSzPct val="70000"/>
              <a:buFontTx/>
            </a:pPr>
            <a:r>
              <a:rPr lang="es-ES" dirty="0"/>
              <a:t>Haga clic para modificar el estilo de título del patrón</a:t>
            </a:r>
            <a:endParaRPr lang="en-GB" dirty="0"/>
          </a:p>
        </p:txBody>
      </p:sp>
      <p:sp>
        <p:nvSpPr>
          <p:cNvPr id="8" name="Marcador de número de diapositiva 4">
            <a:extLst>
              <a:ext uri="{FF2B5EF4-FFF2-40B4-BE49-F238E27FC236}">
                <a16:creationId xmlns:a16="http://schemas.microsoft.com/office/drawing/2014/main" id="{64A97D4C-5EDD-4978-B5B0-DE813EDC2B7F}"/>
              </a:ext>
            </a:extLst>
          </p:cNvPr>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9" name="Content Placeholder 2">
            <a:extLst>
              <a:ext uri="{FF2B5EF4-FFF2-40B4-BE49-F238E27FC236}">
                <a16:creationId xmlns:a16="http://schemas.microsoft.com/office/drawing/2014/main" id="{A96E1B62-A760-49AE-A891-FA959102D8D8}"/>
              </a:ext>
            </a:extLst>
          </p:cNvPr>
          <p:cNvSpPr>
            <a:spLocks noGrp="1"/>
          </p:cNvSpPr>
          <p:nvPr>
            <p:ph idx="1"/>
          </p:nvPr>
        </p:nvSpPr>
        <p:spPr>
          <a:xfrm>
            <a:off x="323529" y="1340768"/>
            <a:ext cx="8568952" cy="475252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3892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6016F-5228-42C2-A4D8-A70E12ABD46E}"/>
              </a:ext>
            </a:extLst>
          </p:cNvPr>
          <p:cNvSpPr>
            <a:spLocks noGrp="1"/>
          </p:cNvSpPr>
          <p:nvPr>
            <p:ph type="sldNum" sz="quarter" idx="10"/>
          </p:nvPr>
        </p:nvSpPr>
        <p:spPr/>
        <p:txBody>
          <a:bodyPr/>
          <a:lstStyle/>
          <a:p>
            <a:fld id="{D08B38D1-0D29-4AE4-A336-D3E6F13D4D2A}" type="slidenum">
              <a:rPr lang="es-ES" smtClean="0"/>
              <a:pPr/>
              <a:t>‹#›</a:t>
            </a:fld>
            <a:endParaRPr lang="es-ES"/>
          </a:p>
        </p:txBody>
      </p:sp>
      <p:sp>
        <p:nvSpPr>
          <p:cNvPr id="5" name="Rectángulo 1">
            <a:extLst>
              <a:ext uri="{FF2B5EF4-FFF2-40B4-BE49-F238E27FC236}">
                <a16:creationId xmlns:a16="http://schemas.microsoft.com/office/drawing/2014/main" id="{58DD58A3-EA1B-4935-B626-F4247BF73DC1}"/>
              </a:ext>
            </a:extLst>
          </p:cNvPr>
          <p:cNvSpPr>
            <a:spLocks noChangeArrowheads="1"/>
          </p:cNvSpPr>
          <p:nvPr userDrawn="1"/>
        </p:nvSpPr>
        <p:spPr bwMode="auto">
          <a:xfrm>
            <a:off x="899592" y="2780928"/>
            <a:ext cx="7776864" cy="279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URBANREC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which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proposal</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was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submitted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Call</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H2020-WASTE-2015, “A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resource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recycle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reuse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recover</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raw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materials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Topic</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WASTE-6a-2015 “Eco-</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innovative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solutions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and has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received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funding</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from</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the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Union’s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Horizon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2020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research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innovation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programme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under</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grant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agreement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nº</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690103.</a:t>
            </a:r>
          </a:p>
        </p:txBody>
      </p:sp>
      <p:pic>
        <p:nvPicPr>
          <p:cNvPr id="6" name="Imagen 4">
            <a:extLst>
              <a:ext uri="{FF2B5EF4-FFF2-40B4-BE49-F238E27FC236}">
                <a16:creationId xmlns:a16="http://schemas.microsoft.com/office/drawing/2014/main" id="{2E6EE652-86B1-47BE-B718-A9D7708D5AD2}"/>
              </a:ext>
            </a:extLst>
          </p:cNvPr>
          <p:cNvPicPr>
            <a:picLocks noChangeAspect="1"/>
          </p:cNvPicPr>
          <p:nvPr userDrawn="1"/>
        </p:nvPicPr>
        <p:blipFill>
          <a:blip r:embed="rId2"/>
          <a:stretch>
            <a:fillRect/>
          </a:stretch>
        </p:blipFill>
        <p:spPr>
          <a:xfrm>
            <a:off x="3815916" y="1628800"/>
            <a:ext cx="1512169" cy="1008112"/>
          </a:xfrm>
          <a:prstGeom prst="rect">
            <a:avLst/>
          </a:prstGeom>
        </p:spPr>
      </p:pic>
      <p:sp>
        <p:nvSpPr>
          <p:cNvPr id="7" name="Title 1">
            <a:extLst>
              <a:ext uri="{FF2B5EF4-FFF2-40B4-BE49-F238E27FC236}">
                <a16:creationId xmlns:a16="http://schemas.microsoft.com/office/drawing/2014/main" id="{AD26F7E8-B4C3-4A1A-B10F-CB0F393F949E}"/>
              </a:ext>
            </a:extLst>
          </p:cNvPr>
          <p:cNvSpPr txBox="1">
            <a:spLocks/>
          </p:cNvSpPr>
          <p:nvPr userDrawn="1"/>
        </p:nvSpPr>
        <p:spPr>
          <a:xfrm>
            <a:off x="1331640" y="-171400"/>
            <a:ext cx="7543800" cy="10579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r>
              <a:rPr lang="en-US" dirty="0"/>
              <a:t>Acknowledgments</a:t>
            </a:r>
            <a:endParaRPr lang="en-GB" dirty="0"/>
          </a:p>
        </p:txBody>
      </p:sp>
    </p:spTree>
    <p:extLst>
      <p:ext uri="{BB962C8B-B14F-4D97-AF65-F5344CB8AC3E}">
        <p14:creationId xmlns:p14="http://schemas.microsoft.com/office/powerpoint/2010/main" val="35853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50F43-01E3-493D-98F7-7FF9FE9CA32E}"/>
              </a:ext>
            </a:extLst>
          </p:cNvPr>
          <p:cNvSpPr>
            <a:spLocks noGrp="1"/>
          </p:cNvSpPr>
          <p:nvPr>
            <p:ph type="sldNum" sz="quarter" idx="10"/>
          </p:nvPr>
        </p:nvSpPr>
        <p:spPr/>
        <p:txBody>
          <a:bodyPr/>
          <a:lstStyle/>
          <a:p>
            <a:fld id="{D08B38D1-0D29-4AE4-A336-D3E6F13D4D2A}" type="slidenum">
              <a:rPr lang="es-ES" smtClean="0"/>
              <a:pPr/>
              <a:t>‹#›</a:t>
            </a:fld>
            <a:endParaRPr lang="es-ES" dirty="0"/>
          </a:p>
        </p:txBody>
      </p:sp>
      <p:sp>
        <p:nvSpPr>
          <p:cNvPr id="4" name="CuadroTexto 1">
            <a:extLst>
              <a:ext uri="{FF2B5EF4-FFF2-40B4-BE49-F238E27FC236}">
                <a16:creationId xmlns:a16="http://schemas.microsoft.com/office/drawing/2014/main" id="{10E7A417-58E1-410A-8464-A4BDC1426E18}"/>
              </a:ext>
            </a:extLst>
          </p:cNvPr>
          <p:cNvSpPr txBox="1"/>
          <p:nvPr userDrawn="1"/>
        </p:nvSpPr>
        <p:spPr>
          <a:xfrm>
            <a:off x="2352578" y="4149080"/>
            <a:ext cx="4198585" cy="830997"/>
          </a:xfrm>
          <a:prstGeom prst="rect">
            <a:avLst/>
          </a:prstGeom>
          <a:noFill/>
        </p:spPr>
        <p:txBody>
          <a:bodyPr wrap="none" rtlCol="0">
            <a:spAutoFit/>
          </a:bodyPr>
          <a:lstStyle/>
          <a:p>
            <a:pPr algn="ct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a:p>
            <a:pPr algn="ctr"/>
            <a:r>
              <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www.urbanrec-project.eu</a:t>
            </a: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el 1">
            <a:extLst>
              <a:ext uri="{FF2B5EF4-FFF2-40B4-BE49-F238E27FC236}">
                <a16:creationId xmlns:a16="http://schemas.microsoft.com/office/drawing/2014/main" id="{9AB084AE-FAC2-44F8-8277-EF273D0FC058}"/>
              </a:ext>
            </a:extLst>
          </p:cNvPr>
          <p:cNvSpPr>
            <a:spLocks noGrp="1"/>
          </p:cNvSpPr>
          <p:nvPr>
            <p:ph type="title"/>
          </p:nvPr>
        </p:nvSpPr>
        <p:spPr>
          <a:xfrm>
            <a:off x="743871" y="1916832"/>
            <a:ext cx="7416000" cy="1116000"/>
          </a:xfrm>
        </p:spPr>
        <p:txBody>
          <a:bodyPr>
            <a:normAutofit/>
          </a:bodyPr>
          <a:lstStyle/>
          <a:p>
            <a:pPr algn="ctr"/>
            <a:r>
              <a:rPr lang="nl-BE" sz="4000" b="1" dirty="0">
                <a:solidFill>
                  <a:srgbClr val="94C11D"/>
                </a:solidFill>
                <a:latin typeface="Tahoma" panose="020B0604030504040204" pitchFamily="34" charset="0"/>
                <a:ea typeface="Tahoma" panose="020B0604030504040204" pitchFamily="34" charset="0"/>
                <a:cs typeface="Tahoma" panose="020B0604030504040204" pitchFamily="34" charset="0"/>
              </a:rPr>
              <a:t>Thank you for your attention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10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03EB0E14-E1E6-4FC3-BEDA-8C5DCBE36C9C}" type="datetime1">
              <a:rPr lang="es-ES" smtClean="0"/>
              <a:t>27/06/2019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148104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35FA3425-E2D8-444F-B93B-151AD24C688D}" type="datetime1">
              <a:rPr lang="es-ES" smtClean="0"/>
              <a:t>27/06/2019</a:t>
            </a:fld>
            <a:endParaRPr lang="es-ES"/>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37225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9410" y="-133658"/>
            <a:ext cx="7543800" cy="1057912"/>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81279" y="1910386"/>
            <a:ext cx="7543801" cy="4023360"/>
          </a:xfrm>
          <a:prstGeom prst="rect">
            <a:avLst/>
          </a:prstGeom>
        </p:spPr>
        <p:txBody>
          <a:bodyPr vert="horz" lIns="0" tIns="45720" rIns="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8052477" y="6435758"/>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dirty="0"/>
          </a:p>
        </p:txBody>
      </p:sp>
      <p:sp>
        <p:nvSpPr>
          <p:cNvPr id="13" name="Text Placeholder 3">
            <a:extLst>
              <a:ext uri="{FF2B5EF4-FFF2-40B4-BE49-F238E27FC236}">
                <a16:creationId xmlns:a16="http://schemas.microsoft.com/office/drawing/2014/main" id="{BCDE0C25-4C81-4F97-AC5D-B18777F1815F}"/>
              </a:ext>
            </a:extLst>
          </p:cNvPr>
          <p:cNvSpPr txBox="1">
            <a:spLocks/>
          </p:cNvSpPr>
          <p:nvPr userDrawn="1"/>
        </p:nvSpPr>
        <p:spPr>
          <a:xfrm>
            <a:off x="1166238" y="6554715"/>
            <a:ext cx="7153231" cy="401205"/>
          </a:xfrm>
          <a:prstGeom prst="rect">
            <a:avLst/>
          </a:prstGeom>
        </p:spPr>
        <p:txBody>
          <a:bodyPr>
            <a:normAutofit/>
          </a:bodyPr>
          <a:lstStyle>
            <a:lvl1pPr marL="91440" indent="-91440" algn="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100" dirty="0"/>
              <a:t>URBANREC training Material - Title of deliverable to change in master slides</a:t>
            </a:r>
            <a:endParaRPr lang="en-GB" sz="1100" dirty="0"/>
          </a:p>
        </p:txBody>
      </p:sp>
      <p:pic>
        <p:nvPicPr>
          <p:cNvPr id="17" name="Picture 16">
            <a:extLst>
              <a:ext uri="{FF2B5EF4-FFF2-40B4-BE49-F238E27FC236}">
                <a16:creationId xmlns:a16="http://schemas.microsoft.com/office/drawing/2014/main" id="{BE85262B-6E12-4B64-BEBE-285CE786F4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9512" y="102682"/>
            <a:ext cx="1089421" cy="733663"/>
          </a:xfrm>
          <a:prstGeom prst="rect">
            <a:avLst/>
          </a:prstGeom>
        </p:spPr>
      </p:pic>
      <p:pic>
        <p:nvPicPr>
          <p:cNvPr id="18" name="Imagen 4">
            <a:extLst>
              <a:ext uri="{FF2B5EF4-FFF2-40B4-BE49-F238E27FC236}">
                <a16:creationId xmlns:a16="http://schemas.microsoft.com/office/drawing/2014/main" id="{7942BD81-0CD8-4E78-8233-343D32EFA02D}"/>
              </a:ext>
            </a:extLst>
          </p:cNvPr>
          <p:cNvPicPr>
            <a:picLocks noChangeAspect="1"/>
          </p:cNvPicPr>
          <p:nvPr userDrawn="1"/>
        </p:nvPicPr>
        <p:blipFill>
          <a:blip r:embed="rId10"/>
          <a:stretch>
            <a:fillRect/>
          </a:stretch>
        </p:blipFill>
        <p:spPr>
          <a:xfrm>
            <a:off x="127039" y="6225855"/>
            <a:ext cx="754240" cy="502826"/>
          </a:xfrm>
          <a:prstGeom prst="rect">
            <a:avLst/>
          </a:prstGeom>
        </p:spPr>
      </p:pic>
      <p:pic>
        <p:nvPicPr>
          <p:cNvPr id="10" name="Picture 9">
            <a:extLst>
              <a:ext uri="{FF2B5EF4-FFF2-40B4-BE49-F238E27FC236}">
                <a16:creationId xmlns:a16="http://schemas.microsoft.com/office/drawing/2014/main" id="{6EDCA211-7858-4D75-AADB-A77C04244FE3}"/>
              </a:ext>
            </a:extLst>
          </p:cNvPr>
          <p:cNvPicPr>
            <a:picLocks noChangeAspect="1"/>
          </p:cNvPicPr>
          <p:nvPr userDrawn="1"/>
        </p:nvPicPr>
        <p:blipFill>
          <a:blip r:embed="rId11" cstate="print">
            <a:biLevel thresh="25000"/>
            <a:extLst>
              <a:ext uri="{28A0092B-C50C-407E-A947-70E740481C1C}">
                <a14:useLocalDpi xmlns:a14="http://schemas.microsoft.com/office/drawing/2010/main" val="0"/>
              </a:ext>
            </a:extLst>
          </a:blip>
          <a:stretch>
            <a:fillRect/>
          </a:stretch>
        </p:blipFill>
        <p:spPr>
          <a:xfrm flipH="1">
            <a:off x="8388424" y="6456067"/>
            <a:ext cx="717027" cy="304759"/>
          </a:xfrm>
          <a:prstGeom prst="rect">
            <a:avLst/>
          </a:prstGeom>
        </p:spPr>
      </p:pic>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876" r:id="rId3"/>
    <p:sldLayoutId id="2147483877" r:id="rId4"/>
    <p:sldLayoutId id="2147483878" r:id="rId5"/>
    <p:sldLayoutId id="2147483794" r:id="rId6"/>
    <p:sldLayoutId id="2147483795" r:id="rId7"/>
  </p:sldLayoutIdLst>
  <p:hf hdr="0" dt="0"/>
  <p:txStyles>
    <p:title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mailto:koen.delie@imog.b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mailto:bianka.kuhne@imog.b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86D0A-637A-4949-A10B-2AD9566759A2}"/>
              </a:ext>
            </a:extLst>
          </p:cNvPr>
          <p:cNvSpPr>
            <a:spLocks noGrp="1"/>
          </p:cNvSpPr>
          <p:nvPr>
            <p:ph type="subTitle" idx="1"/>
          </p:nvPr>
        </p:nvSpPr>
        <p:spPr>
          <a:xfrm>
            <a:off x="635861" y="2943420"/>
            <a:ext cx="7910414" cy="2771360"/>
          </a:xfrm>
        </p:spPr>
        <p:txBody>
          <a:bodyPr>
            <a:normAutofit fontScale="92500" lnSpcReduction="10000"/>
          </a:bodyPr>
          <a:lstStyle/>
          <a:p>
            <a:r>
              <a:rPr lang="en-US" dirty="0"/>
              <a:t>Mobile app and customer portal development in</a:t>
            </a:r>
            <a:br>
              <a:rPr lang="en-US" dirty="0"/>
            </a:br>
            <a:r>
              <a:rPr lang="en-US" dirty="0" err="1"/>
              <a:t>Harelbeke</a:t>
            </a:r>
            <a:r>
              <a:rPr lang="en-US" dirty="0"/>
              <a:t>-Flanders regions</a:t>
            </a:r>
          </a:p>
        </p:txBody>
      </p:sp>
      <p:sp>
        <p:nvSpPr>
          <p:cNvPr id="4" name="1 Título">
            <a:extLst>
              <a:ext uri="{FF2B5EF4-FFF2-40B4-BE49-F238E27FC236}">
                <a16:creationId xmlns:a16="http://schemas.microsoft.com/office/drawing/2014/main" id="{32004F22-769D-4930-BC35-3BD9A0EC44E4}"/>
              </a:ext>
            </a:extLst>
          </p:cNvPr>
          <p:cNvSpPr txBox="1">
            <a:spLocks/>
          </p:cNvSpPr>
          <p:nvPr/>
        </p:nvSpPr>
        <p:spPr>
          <a:xfrm>
            <a:off x="622026" y="2564904"/>
            <a:ext cx="7920880"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b="1" dirty="0">
              <a:solidFill>
                <a:srgbClr val="0066FF"/>
              </a:solidFill>
              <a:latin typeface="+mn-lt"/>
              <a:ea typeface="+mn-ea"/>
              <a:cs typeface="+mn-cs"/>
            </a:endParaRPr>
          </a:p>
        </p:txBody>
      </p:sp>
    </p:spTree>
    <p:extLst>
      <p:ext uri="{BB962C8B-B14F-4D97-AF65-F5344CB8AC3E}">
        <p14:creationId xmlns:p14="http://schemas.microsoft.com/office/powerpoint/2010/main" val="112196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Services Price Indication</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10</a:t>
            </a:fld>
            <a:endParaRPr lang="es-ES"/>
          </a:p>
        </p:txBody>
      </p:sp>
      <p:sp>
        <p:nvSpPr>
          <p:cNvPr id="6" name="Rectangle 3">
            <a:extLst>
              <a:ext uri="{FF2B5EF4-FFF2-40B4-BE49-F238E27FC236}">
                <a16:creationId xmlns:a16="http://schemas.microsoft.com/office/drawing/2014/main" id="{34A7258E-3E68-4BBA-A3F3-08501318F07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A447E764-3A39-43E9-ACE5-ED094B1592DA}"/>
              </a:ext>
            </a:extLst>
          </p:cNvPr>
          <p:cNvSpPr>
            <a:spLocks noChangeArrowheads="1"/>
          </p:cNvSpPr>
          <p:nvPr/>
        </p:nvSpPr>
        <p:spPr bwMode="auto">
          <a:xfrm>
            <a:off x="441961" y="47059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78596716-E311-411F-900F-0EF26C010777}"/>
              </a:ext>
            </a:extLst>
          </p:cNvPr>
          <p:cNvSpPr>
            <a:spLocks noChangeArrowheads="1"/>
          </p:cNvSpPr>
          <p:nvPr/>
        </p:nvSpPr>
        <p:spPr bwMode="auto">
          <a:xfrm>
            <a:off x="0" y="730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939BD22D-5C15-4CFE-B53A-B6BE91536D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a:extLst>
              <a:ext uri="{FF2B5EF4-FFF2-40B4-BE49-F238E27FC236}">
                <a16:creationId xmlns:a16="http://schemas.microsoft.com/office/drawing/2014/main" id="{29EFF861-0F5D-4195-A5DC-6A2A654AD31D}"/>
              </a:ext>
            </a:extLst>
          </p:cNvPr>
          <p:cNvSpPr>
            <a:spLocks noChangeArrowheads="1"/>
          </p:cNvSpPr>
          <p:nvPr/>
        </p:nvSpPr>
        <p:spPr bwMode="auto">
          <a:xfrm>
            <a:off x="0" y="765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
            <a:extLst>
              <a:ext uri="{FF2B5EF4-FFF2-40B4-BE49-F238E27FC236}">
                <a16:creationId xmlns:a16="http://schemas.microsoft.com/office/drawing/2014/main" id="{EE698B8D-71DF-4457-80DC-8127D737DC91}"/>
              </a:ext>
            </a:extLst>
          </p:cNvPr>
          <p:cNvSpPr>
            <a:spLocks noChangeArrowheads="1"/>
          </p:cNvSpPr>
          <p:nvPr/>
        </p:nvSpPr>
        <p:spPr bwMode="auto">
          <a:xfrm>
            <a:off x="3923928" y="26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171" name="Afbeelding 33" descr="Screenshot_2018-11-29-17-23-58">
            <a:extLst>
              <a:ext uri="{FF2B5EF4-FFF2-40B4-BE49-F238E27FC236}">
                <a16:creationId xmlns:a16="http://schemas.microsoft.com/office/drawing/2014/main" id="{5B35A5C8-FB53-4FFD-B140-DE2BFD4B9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39" y="1508989"/>
            <a:ext cx="1820863"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Afbeelding 35" descr="Screenshot_2018-11-29-17-24-04">
            <a:extLst>
              <a:ext uri="{FF2B5EF4-FFF2-40B4-BE49-F238E27FC236}">
                <a16:creationId xmlns:a16="http://schemas.microsoft.com/office/drawing/2014/main" id="{6861BE3A-13AD-4CEF-83C3-4DDCB75BA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149" y="1499460"/>
            <a:ext cx="1820863"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Afbeelding 36" descr="Screenshot_2018-11-29-17-24-10">
            <a:extLst>
              <a:ext uri="{FF2B5EF4-FFF2-40B4-BE49-F238E27FC236}">
                <a16:creationId xmlns:a16="http://schemas.microsoft.com/office/drawing/2014/main" id="{E6C7204E-04B0-4BC9-AE0B-A5F40DF8B4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809" y="1499460"/>
            <a:ext cx="1820863" cy="3238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61008359-9631-4ADE-862F-84563EE36394}"/>
              </a:ext>
            </a:extLst>
          </p:cNvPr>
          <p:cNvSpPr>
            <a:spLocks noChangeArrowheads="1"/>
          </p:cNvSpPr>
          <p:nvPr/>
        </p:nvSpPr>
        <p:spPr bwMode="auto">
          <a:xfrm>
            <a:off x="827584" y="1267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5">
            <a:extLst>
              <a:ext uri="{FF2B5EF4-FFF2-40B4-BE49-F238E27FC236}">
                <a16:creationId xmlns:a16="http://schemas.microsoft.com/office/drawing/2014/main" id="{25206375-DBFD-4607-B8EF-4AEC85C5629E}"/>
              </a:ext>
            </a:extLst>
          </p:cNvPr>
          <p:cNvSpPr>
            <a:spLocks noChangeArrowheads="1"/>
          </p:cNvSpPr>
          <p:nvPr/>
        </p:nvSpPr>
        <p:spPr bwMode="auto">
          <a:xfrm>
            <a:off x="827584" y="38224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FE15D180-7EB4-4289-959D-EB9284ABD4AA}"/>
              </a:ext>
            </a:extLst>
          </p:cNvPr>
          <p:cNvSpPr>
            <a:spLocks noChangeArrowheads="1"/>
          </p:cNvSpPr>
          <p:nvPr/>
        </p:nvSpPr>
        <p:spPr bwMode="auto">
          <a:xfrm>
            <a:off x="827584" y="70609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0B59CA2A-5B0D-4F91-9A2C-DC54224EBE53}"/>
              </a:ext>
            </a:extLst>
          </p:cNvPr>
          <p:cNvSpPr>
            <a:spLocks noChangeArrowheads="1"/>
          </p:cNvSpPr>
          <p:nvPr/>
        </p:nvSpPr>
        <p:spPr bwMode="auto">
          <a:xfrm>
            <a:off x="827584" y="102994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a:extLst>
              <a:ext uri="{FF2B5EF4-FFF2-40B4-BE49-F238E27FC236}">
                <a16:creationId xmlns:a16="http://schemas.microsoft.com/office/drawing/2014/main" id="{D3B9D450-97FF-442E-B3D6-CB2C2DA12B95}"/>
              </a:ext>
            </a:extLst>
          </p:cNvPr>
          <p:cNvSpPr/>
          <p:nvPr/>
        </p:nvSpPr>
        <p:spPr>
          <a:xfrm>
            <a:off x="611560" y="5293682"/>
            <a:ext cx="9328095" cy="923330"/>
          </a:xfrm>
          <a:prstGeom prst="rect">
            <a:avLst/>
          </a:prstGeom>
        </p:spPr>
        <p:txBody>
          <a:bodyPr wrap="square">
            <a:spAutoFit/>
          </a:bodyPr>
          <a:lstStyle/>
          <a:p>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Selection of bulky household items and indication of amount of chosen </a:t>
            </a:r>
          </a:p>
          <a:p>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specific bulky household items </a:t>
            </a:r>
          </a:p>
          <a:p>
            <a:endParaRPr lang="en-GB" dirty="0"/>
          </a:p>
        </p:txBody>
      </p:sp>
      <p:pic>
        <p:nvPicPr>
          <p:cNvPr id="21" name="Afbeelding 41" descr="\\imog\folders\Duurzaamheid\Europese projecten\Horizon 2020\URBANREC\Uitvoering\WP1\T1.3 New mobile app\Fotos app_v june 2018\2\Screenshot_2018-11-29-17-24-34.png">
            <a:extLst>
              <a:ext uri="{FF2B5EF4-FFF2-40B4-BE49-F238E27FC236}">
                <a16:creationId xmlns:a16="http://schemas.microsoft.com/office/drawing/2014/main" id="{D489A1AC-3FA0-4FA8-B365-A8DE5846BBC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400" y="1508990"/>
            <a:ext cx="1859639" cy="3228970"/>
          </a:xfrm>
          <a:prstGeom prst="rect">
            <a:avLst/>
          </a:prstGeom>
          <a:noFill/>
          <a:ln>
            <a:noFill/>
          </a:ln>
        </p:spPr>
      </p:pic>
    </p:spTree>
    <p:extLst>
      <p:ext uri="{BB962C8B-B14F-4D97-AF65-F5344CB8AC3E}">
        <p14:creationId xmlns:p14="http://schemas.microsoft.com/office/powerpoint/2010/main" val="28616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Services Price Indication</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11</a:t>
            </a:fld>
            <a:endParaRPr lang="es-ES"/>
          </a:p>
        </p:txBody>
      </p:sp>
      <p:sp>
        <p:nvSpPr>
          <p:cNvPr id="6" name="Rectangle 3">
            <a:extLst>
              <a:ext uri="{FF2B5EF4-FFF2-40B4-BE49-F238E27FC236}">
                <a16:creationId xmlns:a16="http://schemas.microsoft.com/office/drawing/2014/main" id="{34A7258E-3E68-4BBA-A3F3-08501318F07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A447E764-3A39-43E9-ACE5-ED094B1592DA}"/>
              </a:ext>
            </a:extLst>
          </p:cNvPr>
          <p:cNvSpPr>
            <a:spLocks noChangeArrowheads="1"/>
          </p:cNvSpPr>
          <p:nvPr/>
        </p:nvSpPr>
        <p:spPr bwMode="auto">
          <a:xfrm>
            <a:off x="441961" y="47059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78596716-E311-411F-900F-0EF26C010777}"/>
              </a:ext>
            </a:extLst>
          </p:cNvPr>
          <p:cNvSpPr>
            <a:spLocks noChangeArrowheads="1"/>
          </p:cNvSpPr>
          <p:nvPr/>
        </p:nvSpPr>
        <p:spPr bwMode="auto">
          <a:xfrm>
            <a:off x="0" y="730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939BD22D-5C15-4CFE-B53A-B6BE91536D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a:extLst>
              <a:ext uri="{FF2B5EF4-FFF2-40B4-BE49-F238E27FC236}">
                <a16:creationId xmlns:a16="http://schemas.microsoft.com/office/drawing/2014/main" id="{29EFF861-0F5D-4195-A5DC-6A2A654AD31D}"/>
              </a:ext>
            </a:extLst>
          </p:cNvPr>
          <p:cNvSpPr>
            <a:spLocks noChangeArrowheads="1"/>
          </p:cNvSpPr>
          <p:nvPr/>
        </p:nvSpPr>
        <p:spPr bwMode="auto">
          <a:xfrm>
            <a:off x="0" y="765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
            <a:extLst>
              <a:ext uri="{FF2B5EF4-FFF2-40B4-BE49-F238E27FC236}">
                <a16:creationId xmlns:a16="http://schemas.microsoft.com/office/drawing/2014/main" id="{EE698B8D-71DF-4457-80DC-8127D737DC91}"/>
              </a:ext>
            </a:extLst>
          </p:cNvPr>
          <p:cNvSpPr>
            <a:spLocks noChangeArrowheads="1"/>
          </p:cNvSpPr>
          <p:nvPr/>
        </p:nvSpPr>
        <p:spPr bwMode="auto">
          <a:xfrm>
            <a:off x="3923928" y="26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61008359-9631-4ADE-862F-84563EE36394}"/>
              </a:ext>
            </a:extLst>
          </p:cNvPr>
          <p:cNvSpPr>
            <a:spLocks noChangeArrowheads="1"/>
          </p:cNvSpPr>
          <p:nvPr/>
        </p:nvSpPr>
        <p:spPr bwMode="auto">
          <a:xfrm>
            <a:off x="827584" y="1267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5">
            <a:extLst>
              <a:ext uri="{FF2B5EF4-FFF2-40B4-BE49-F238E27FC236}">
                <a16:creationId xmlns:a16="http://schemas.microsoft.com/office/drawing/2014/main" id="{25206375-DBFD-4607-B8EF-4AEC85C5629E}"/>
              </a:ext>
            </a:extLst>
          </p:cNvPr>
          <p:cNvSpPr>
            <a:spLocks noChangeArrowheads="1"/>
          </p:cNvSpPr>
          <p:nvPr/>
        </p:nvSpPr>
        <p:spPr bwMode="auto">
          <a:xfrm>
            <a:off x="827584" y="38224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FE15D180-7EB4-4289-959D-EB9284ABD4AA}"/>
              </a:ext>
            </a:extLst>
          </p:cNvPr>
          <p:cNvSpPr>
            <a:spLocks noChangeArrowheads="1"/>
          </p:cNvSpPr>
          <p:nvPr/>
        </p:nvSpPr>
        <p:spPr bwMode="auto">
          <a:xfrm>
            <a:off x="827584" y="70609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0B59CA2A-5B0D-4F91-9A2C-DC54224EBE53}"/>
              </a:ext>
            </a:extLst>
          </p:cNvPr>
          <p:cNvSpPr>
            <a:spLocks noChangeArrowheads="1"/>
          </p:cNvSpPr>
          <p:nvPr/>
        </p:nvSpPr>
        <p:spPr bwMode="auto">
          <a:xfrm>
            <a:off x="827584" y="102994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a:extLst>
              <a:ext uri="{FF2B5EF4-FFF2-40B4-BE49-F238E27FC236}">
                <a16:creationId xmlns:a16="http://schemas.microsoft.com/office/drawing/2014/main" id="{D3B9D450-97FF-442E-B3D6-CB2C2DA12B95}"/>
              </a:ext>
            </a:extLst>
          </p:cNvPr>
          <p:cNvSpPr/>
          <p:nvPr/>
        </p:nvSpPr>
        <p:spPr>
          <a:xfrm>
            <a:off x="5797781" y="5281372"/>
            <a:ext cx="3023032" cy="923330"/>
          </a:xfrm>
          <a:prstGeom prst="rect">
            <a:avLst/>
          </a:prstGeom>
        </p:spPr>
        <p:txBody>
          <a:bodyPr wrap="square">
            <a:spAutoFit/>
          </a:bodyPr>
          <a:lstStyle/>
          <a:p>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Options for selecting a service, including conditional price indication</a:t>
            </a:r>
          </a:p>
        </p:txBody>
      </p:sp>
      <p:pic>
        <p:nvPicPr>
          <p:cNvPr id="19" name="Afbeelding 48" descr="\\imog\folders\Duurzaamheid\Europese projecten\Horizon 2020\URBANREC\Uitvoering\WP1\T1.3 New mobile app\Fotos app_v june 2018\2\Screenshot_2018-11-29-17-24-49.png">
            <a:extLst>
              <a:ext uri="{FF2B5EF4-FFF2-40B4-BE49-F238E27FC236}">
                <a16:creationId xmlns:a16="http://schemas.microsoft.com/office/drawing/2014/main" id="{FDB45667-71BD-4451-8C46-8E269AB656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6794" y="1538101"/>
            <a:ext cx="2024380" cy="3599815"/>
          </a:xfrm>
          <a:prstGeom prst="rect">
            <a:avLst/>
          </a:prstGeom>
          <a:noFill/>
          <a:ln>
            <a:noFill/>
          </a:ln>
        </p:spPr>
      </p:pic>
      <p:pic>
        <p:nvPicPr>
          <p:cNvPr id="20" name="Afbeelding 46" descr="\\imog\folders\Duurzaamheid\Europese projecten\Horizon 2020\URBANREC\Uitvoering\WP1\T1.3 New mobile app\Fotos app_v june 2018\2\Screenshot_2018-11-29-17-24-40.png">
            <a:extLst>
              <a:ext uri="{FF2B5EF4-FFF2-40B4-BE49-F238E27FC236}">
                <a16:creationId xmlns:a16="http://schemas.microsoft.com/office/drawing/2014/main" id="{172BCC71-8FF7-441B-873E-9DDFC35FBA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2809" y="1538101"/>
            <a:ext cx="2024380" cy="3599815"/>
          </a:xfrm>
          <a:prstGeom prst="rect">
            <a:avLst/>
          </a:prstGeom>
          <a:noFill/>
          <a:ln>
            <a:noFill/>
          </a:ln>
        </p:spPr>
      </p:pic>
      <p:sp>
        <p:nvSpPr>
          <p:cNvPr id="22" name="Rectangle 21">
            <a:extLst>
              <a:ext uri="{FF2B5EF4-FFF2-40B4-BE49-F238E27FC236}">
                <a16:creationId xmlns:a16="http://schemas.microsoft.com/office/drawing/2014/main" id="{1DC65FDA-4B2A-4053-908D-98CF0A41D7AF}"/>
              </a:ext>
            </a:extLst>
          </p:cNvPr>
          <p:cNvSpPr/>
          <p:nvPr/>
        </p:nvSpPr>
        <p:spPr>
          <a:xfrm>
            <a:off x="924872" y="5384244"/>
            <a:ext cx="3647128" cy="923330"/>
          </a:xfrm>
          <a:prstGeom prst="rect">
            <a:avLst/>
          </a:prstGeom>
        </p:spPr>
        <p:txBody>
          <a:bodyPr wrap="square">
            <a:spAutoFit/>
          </a:bodyPr>
          <a:lstStyle/>
          <a:p>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Overview chosen specific bulky household items, with indication of re-usable (</a:t>
            </a:r>
            <a:r>
              <a:rPr lang="en-US" dirty="0" err="1">
                <a:solidFill>
                  <a:srgbClr val="515146"/>
                </a:solidFill>
                <a:latin typeface="Arial" panose="020B0604020202020204" pitchFamily="34" charset="0"/>
                <a:ea typeface="Times New Roman" panose="02020603050405020304" pitchFamily="18" charset="0"/>
                <a:cs typeface="Times New Roman" panose="02020603050405020304" pitchFamily="18" charset="0"/>
              </a:rPr>
              <a:t>herbruikbaar</a:t>
            </a:r>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1393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Availability</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12</a:t>
            </a:fld>
            <a:endParaRPr lang="es-ES"/>
          </a:p>
        </p:txBody>
      </p:sp>
      <p:sp>
        <p:nvSpPr>
          <p:cNvPr id="4" name="Content Placeholder 3">
            <a:extLst>
              <a:ext uri="{FF2B5EF4-FFF2-40B4-BE49-F238E27FC236}">
                <a16:creationId xmlns:a16="http://schemas.microsoft.com/office/drawing/2014/main" id="{4B0090C6-93B2-4494-BCB6-AF64F516AF7D}"/>
              </a:ext>
            </a:extLst>
          </p:cNvPr>
          <p:cNvSpPr>
            <a:spLocks noGrp="1"/>
          </p:cNvSpPr>
          <p:nvPr>
            <p:ph idx="1"/>
          </p:nvPr>
        </p:nvSpPr>
        <p:spPr>
          <a:xfrm>
            <a:off x="323528" y="1486073"/>
            <a:ext cx="8496943" cy="4680519"/>
          </a:xfrm>
        </p:spPr>
        <p:txBody>
          <a:bodyPr>
            <a:normAutofit fontScale="92500"/>
          </a:bodyPr>
          <a:lstStyle/>
          <a:p>
            <a:pPr marL="0" indent="0">
              <a:buNone/>
            </a:pPr>
            <a:r>
              <a:rPr lang="en-US" sz="3000" dirty="0"/>
              <a:t>Available in app-store (iOS) and play-store (Android) since January 2018 for the citizens of the IMOG-region</a:t>
            </a:r>
          </a:p>
          <a:p>
            <a:pPr marL="0" indent="0">
              <a:buNone/>
            </a:pPr>
            <a:endParaRPr lang="en-US" sz="3000" dirty="0"/>
          </a:p>
          <a:p>
            <a:pPr marL="0" indent="0">
              <a:buNone/>
            </a:pPr>
            <a:r>
              <a:rPr lang="en-US" sz="3000" dirty="0"/>
              <a:t>Source code of the mobile app adaptable and transferrable to other regions in Europe</a:t>
            </a:r>
          </a:p>
          <a:p>
            <a:pPr marL="0" indent="0">
              <a:buNone/>
            </a:pPr>
            <a:endParaRPr lang="en-US" sz="3000" dirty="0"/>
          </a:p>
          <a:p>
            <a:pPr marL="0" indent="0">
              <a:buNone/>
            </a:pPr>
            <a:r>
              <a:rPr lang="en-US" sz="3000" dirty="0"/>
              <a:t>Contacts:</a:t>
            </a:r>
          </a:p>
          <a:p>
            <a:r>
              <a:rPr lang="en-GB" sz="2600" dirty="0"/>
              <a:t>Mr. Koen </a:t>
            </a:r>
            <a:r>
              <a:rPr lang="en-GB" sz="2600" dirty="0" err="1"/>
              <a:t>Delie</a:t>
            </a:r>
            <a:r>
              <a:rPr lang="en-GB" sz="2600" dirty="0"/>
              <a:t>, Director External Affairs, </a:t>
            </a:r>
            <a:r>
              <a:rPr lang="en-GB" sz="2600" u="sng" dirty="0">
                <a:hlinkClick r:id="rId3"/>
              </a:rPr>
              <a:t>koen.delie@imog.be</a:t>
            </a:r>
            <a:endParaRPr lang="en-GB" sz="2600" dirty="0"/>
          </a:p>
          <a:p>
            <a:r>
              <a:rPr lang="en-GB" sz="2600" dirty="0"/>
              <a:t>Ms. </a:t>
            </a:r>
            <a:r>
              <a:rPr lang="en-GB" sz="2600" dirty="0" err="1"/>
              <a:t>Bianka</a:t>
            </a:r>
            <a:r>
              <a:rPr lang="en-GB" sz="2600" dirty="0"/>
              <a:t> </a:t>
            </a:r>
            <a:r>
              <a:rPr lang="en-GB" sz="2600" dirty="0" err="1"/>
              <a:t>Kühne</a:t>
            </a:r>
            <a:r>
              <a:rPr lang="en-GB" sz="2600" dirty="0"/>
              <a:t>, Sustainability coordinator, </a:t>
            </a:r>
            <a:r>
              <a:rPr lang="en-GB" sz="2600" u="sng" dirty="0">
                <a:hlinkClick r:id="rId4"/>
              </a:rPr>
              <a:t>ianka.kuhne@imog.be</a:t>
            </a:r>
            <a:r>
              <a:rPr lang="en-GB" sz="2600"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416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83627"/>
            <a:ext cx="7920879" cy="1034129"/>
          </a:xfrm>
        </p:spPr>
        <p:txBody>
          <a:bodyPr/>
          <a:lstStyle/>
          <a:p>
            <a:pPr lvl="0"/>
            <a:r>
              <a:rPr lang="en-US" dirty="0"/>
              <a:t>Implementing a customer portal service – Principle</a:t>
            </a:r>
            <a:endParaRPr lang="en-GB"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13</a:t>
            </a:fld>
            <a:endParaRPr lang="es-ES"/>
          </a:p>
        </p:txBody>
      </p:sp>
      <p:sp>
        <p:nvSpPr>
          <p:cNvPr id="4" name="Content Placeholder 3">
            <a:extLst>
              <a:ext uri="{FF2B5EF4-FFF2-40B4-BE49-F238E27FC236}">
                <a16:creationId xmlns:a16="http://schemas.microsoft.com/office/drawing/2014/main" id="{4B0090C6-93B2-4494-BCB6-AF64F516AF7D}"/>
              </a:ext>
            </a:extLst>
          </p:cNvPr>
          <p:cNvSpPr>
            <a:spLocks noGrp="1"/>
          </p:cNvSpPr>
          <p:nvPr>
            <p:ph idx="1"/>
          </p:nvPr>
        </p:nvSpPr>
        <p:spPr>
          <a:xfrm>
            <a:off x="323528" y="1486073"/>
            <a:ext cx="8496943" cy="3815135"/>
          </a:xfrm>
        </p:spPr>
        <p:txBody>
          <a:bodyPr>
            <a:normAutofit/>
          </a:bodyPr>
          <a:lstStyle/>
          <a:p>
            <a:pPr marL="0" indent="0">
              <a:buNone/>
            </a:pPr>
            <a:r>
              <a:rPr lang="en-US" sz="3000" dirty="0"/>
              <a:t>Innovative system to collect data on recycle patterns of citizens with specific focus on bulky waste</a:t>
            </a:r>
          </a:p>
          <a:p>
            <a:pPr marL="514350" indent="-514350">
              <a:buFont typeface="+mj-lt"/>
              <a:buAutoNum type="arabicPeriod"/>
            </a:pPr>
            <a:r>
              <a:rPr lang="en-US" sz="3000" dirty="0"/>
              <a:t>Collection of data at city amenity sites</a:t>
            </a:r>
          </a:p>
          <a:p>
            <a:pPr marL="514350" indent="-514350">
              <a:buFont typeface="+mj-lt"/>
              <a:buAutoNum type="arabicPeriod"/>
            </a:pPr>
            <a:r>
              <a:rPr lang="en-US" sz="3000" dirty="0"/>
              <a:t>Data analysis and identification of recycle patterns</a:t>
            </a:r>
          </a:p>
          <a:p>
            <a:pPr marL="514350" indent="-514350">
              <a:buFont typeface="+mj-lt"/>
              <a:buAutoNum type="arabicPeriod"/>
            </a:pPr>
            <a:r>
              <a:rPr lang="en-US" sz="3000" dirty="0"/>
              <a:t>Development of specific communication and educational activities targeted to specific groups of citizens</a:t>
            </a:r>
          </a:p>
          <a:p>
            <a:pPr marL="0" indent="0">
              <a:buNone/>
            </a:pPr>
            <a:endParaRPr lang="en-US" dirty="0"/>
          </a:p>
        </p:txBody>
      </p:sp>
    </p:spTree>
    <p:extLst>
      <p:ext uri="{BB962C8B-B14F-4D97-AF65-F5344CB8AC3E}">
        <p14:creationId xmlns:p14="http://schemas.microsoft.com/office/powerpoint/2010/main" val="373301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14</a:t>
            </a:fld>
            <a:endParaRPr lang="es-ES"/>
          </a:p>
        </p:txBody>
      </p:sp>
      <p:sp>
        <p:nvSpPr>
          <p:cNvPr id="4" name="Content Placeholder 3">
            <a:extLst>
              <a:ext uri="{FF2B5EF4-FFF2-40B4-BE49-F238E27FC236}">
                <a16:creationId xmlns:a16="http://schemas.microsoft.com/office/drawing/2014/main" id="{4B0090C6-93B2-4494-BCB6-AF64F516AF7D}"/>
              </a:ext>
            </a:extLst>
          </p:cNvPr>
          <p:cNvSpPr>
            <a:spLocks noGrp="1"/>
          </p:cNvSpPr>
          <p:nvPr>
            <p:ph idx="1"/>
          </p:nvPr>
        </p:nvSpPr>
        <p:spPr>
          <a:xfrm>
            <a:off x="323528" y="1486073"/>
            <a:ext cx="8496943" cy="3815135"/>
          </a:xfrm>
        </p:spPr>
        <p:txBody>
          <a:bodyPr>
            <a:normAutofit/>
          </a:bodyPr>
          <a:lstStyle/>
          <a:p>
            <a:pPr marL="0" indent="0">
              <a:buNone/>
            </a:pPr>
            <a:r>
              <a:rPr lang="en-US" dirty="0"/>
              <a:t>Communication and educational campaigns with a focus on the reduction of fractions with the highest handling costs or related to high environmental impact: </a:t>
            </a:r>
          </a:p>
          <a:p>
            <a:pPr>
              <a:buFont typeface="Arial" panose="020B0604020202020204" pitchFamily="34" charset="0"/>
              <a:buChar char="•"/>
            </a:pPr>
            <a:r>
              <a:rPr lang="en-US" dirty="0"/>
              <a:t> bulky waste made of mixed materials (recycling)</a:t>
            </a:r>
          </a:p>
          <a:p>
            <a:pPr>
              <a:buFont typeface="Arial" panose="020B0604020202020204" pitchFamily="34" charset="0"/>
              <a:buChar char="•"/>
            </a:pPr>
            <a:r>
              <a:rPr lang="en-US" dirty="0"/>
              <a:t> bulky waste for incineration (energy recovery)</a:t>
            </a:r>
          </a:p>
          <a:p>
            <a:pPr>
              <a:buFont typeface="Arial" panose="020B0604020202020204" pitchFamily="34" charset="0"/>
              <a:buChar char="•"/>
            </a:pPr>
            <a:r>
              <a:rPr lang="en-US" dirty="0"/>
              <a:t> bulky waste for landfill (inert materials)</a:t>
            </a:r>
          </a:p>
          <a:p>
            <a:pPr marL="0" indent="0">
              <a:buNone/>
            </a:pPr>
            <a:endParaRPr lang="en-US" dirty="0"/>
          </a:p>
        </p:txBody>
      </p:sp>
      <p:sp>
        <p:nvSpPr>
          <p:cNvPr id="6" name="Title 1">
            <a:extLst>
              <a:ext uri="{FF2B5EF4-FFF2-40B4-BE49-F238E27FC236}">
                <a16:creationId xmlns:a16="http://schemas.microsoft.com/office/drawing/2014/main" id="{CEA7CB70-68E3-4703-B349-DE846F8ADE2F}"/>
              </a:ext>
            </a:extLst>
          </p:cNvPr>
          <p:cNvSpPr>
            <a:spLocks noGrp="1"/>
          </p:cNvSpPr>
          <p:nvPr>
            <p:ph type="title"/>
          </p:nvPr>
        </p:nvSpPr>
        <p:spPr>
          <a:xfrm>
            <a:off x="1223121" y="83627"/>
            <a:ext cx="7920879" cy="1034129"/>
          </a:xfrm>
        </p:spPr>
        <p:txBody>
          <a:bodyPr/>
          <a:lstStyle/>
          <a:p>
            <a:pPr lvl="0"/>
            <a:r>
              <a:rPr lang="en-US" dirty="0"/>
              <a:t>Implementing a customer portal service – Campaigns</a:t>
            </a:r>
            <a:endParaRPr lang="en-GB" dirty="0"/>
          </a:p>
        </p:txBody>
      </p:sp>
    </p:spTree>
    <p:extLst>
      <p:ext uri="{BB962C8B-B14F-4D97-AF65-F5344CB8AC3E}">
        <p14:creationId xmlns:p14="http://schemas.microsoft.com/office/powerpoint/2010/main" val="91961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15</a:t>
            </a:fld>
            <a:endParaRPr lang="es-ES"/>
          </a:p>
        </p:txBody>
      </p:sp>
      <p:sp>
        <p:nvSpPr>
          <p:cNvPr id="4" name="Content Placeholder 3">
            <a:extLst>
              <a:ext uri="{FF2B5EF4-FFF2-40B4-BE49-F238E27FC236}">
                <a16:creationId xmlns:a16="http://schemas.microsoft.com/office/drawing/2014/main" id="{4B0090C6-93B2-4494-BCB6-AF64F516AF7D}"/>
              </a:ext>
            </a:extLst>
          </p:cNvPr>
          <p:cNvSpPr>
            <a:spLocks noGrp="1"/>
          </p:cNvSpPr>
          <p:nvPr>
            <p:ph idx="1"/>
          </p:nvPr>
        </p:nvSpPr>
        <p:spPr>
          <a:xfrm>
            <a:off x="323528" y="1486073"/>
            <a:ext cx="8496943" cy="3815135"/>
          </a:xfrm>
        </p:spPr>
        <p:txBody>
          <a:bodyPr>
            <a:normAutofit/>
          </a:bodyPr>
          <a:lstStyle/>
          <a:p>
            <a:pPr>
              <a:buFont typeface="Arial" panose="020B0604020202020204" pitchFamily="34" charset="0"/>
              <a:buChar char="•"/>
            </a:pPr>
            <a:r>
              <a:rPr lang="en-US" dirty="0"/>
              <a:t> Develop targeted communications to specific groups of citizens thanks to insights in the recycle patterns </a:t>
            </a:r>
          </a:p>
          <a:p>
            <a:pPr>
              <a:buFont typeface="Arial" panose="020B0604020202020204" pitchFamily="34" charset="0"/>
              <a:buChar char="•"/>
            </a:pPr>
            <a:r>
              <a:rPr lang="en-US" dirty="0"/>
              <a:t> Encourage the citizens to reduce bulky waste and to contribute to a better bulky waste management</a:t>
            </a:r>
          </a:p>
          <a:p>
            <a:pPr>
              <a:buFont typeface="Arial" panose="020B0604020202020204" pitchFamily="34" charset="0"/>
              <a:buChar char="•"/>
            </a:pPr>
            <a:r>
              <a:rPr lang="en-US" dirty="0"/>
              <a:t> Allow municipalities to make objective policy decisions for specific waste management actions based on the assessment of recycle patterns</a:t>
            </a:r>
          </a:p>
        </p:txBody>
      </p:sp>
      <p:sp>
        <p:nvSpPr>
          <p:cNvPr id="6" name="Title 1">
            <a:extLst>
              <a:ext uri="{FF2B5EF4-FFF2-40B4-BE49-F238E27FC236}">
                <a16:creationId xmlns:a16="http://schemas.microsoft.com/office/drawing/2014/main" id="{CEA7CB70-68E3-4703-B349-DE846F8ADE2F}"/>
              </a:ext>
            </a:extLst>
          </p:cNvPr>
          <p:cNvSpPr>
            <a:spLocks noGrp="1"/>
          </p:cNvSpPr>
          <p:nvPr>
            <p:ph type="title"/>
          </p:nvPr>
        </p:nvSpPr>
        <p:spPr>
          <a:xfrm>
            <a:off x="1223121" y="83627"/>
            <a:ext cx="7920879" cy="1034129"/>
          </a:xfrm>
        </p:spPr>
        <p:txBody>
          <a:bodyPr/>
          <a:lstStyle/>
          <a:p>
            <a:pPr lvl="0"/>
            <a:r>
              <a:rPr lang="en-US" dirty="0"/>
              <a:t>Implementing a customer portal service – Aims</a:t>
            </a:r>
            <a:endParaRPr lang="en-GB" dirty="0"/>
          </a:p>
        </p:txBody>
      </p:sp>
    </p:spTree>
    <p:extLst>
      <p:ext uri="{BB962C8B-B14F-4D97-AF65-F5344CB8AC3E}">
        <p14:creationId xmlns:p14="http://schemas.microsoft.com/office/powerpoint/2010/main" val="153540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16</a:t>
            </a:fld>
            <a:endParaRPr lang="es-ES"/>
          </a:p>
        </p:txBody>
      </p:sp>
      <p:sp>
        <p:nvSpPr>
          <p:cNvPr id="6" name="Title 1">
            <a:extLst>
              <a:ext uri="{FF2B5EF4-FFF2-40B4-BE49-F238E27FC236}">
                <a16:creationId xmlns:a16="http://schemas.microsoft.com/office/drawing/2014/main" id="{CEA7CB70-68E3-4703-B349-DE846F8ADE2F}"/>
              </a:ext>
            </a:extLst>
          </p:cNvPr>
          <p:cNvSpPr>
            <a:spLocks noGrp="1"/>
          </p:cNvSpPr>
          <p:nvPr>
            <p:ph type="title"/>
          </p:nvPr>
        </p:nvSpPr>
        <p:spPr>
          <a:xfrm>
            <a:off x="1223121" y="83627"/>
            <a:ext cx="7920879" cy="1034129"/>
          </a:xfrm>
        </p:spPr>
        <p:txBody>
          <a:bodyPr/>
          <a:lstStyle/>
          <a:p>
            <a:pPr lvl="0"/>
            <a:r>
              <a:rPr lang="en-US" dirty="0"/>
              <a:t>Implementing a customer portal service – Example</a:t>
            </a:r>
            <a:endParaRPr lang="en-GB" dirty="0"/>
          </a:p>
        </p:txBody>
      </p:sp>
      <p:pic>
        <p:nvPicPr>
          <p:cNvPr id="8" name="Afbeelding 54">
            <a:extLst>
              <a:ext uri="{FF2B5EF4-FFF2-40B4-BE49-F238E27FC236}">
                <a16:creationId xmlns:a16="http://schemas.microsoft.com/office/drawing/2014/main" id="{3ECB4E79-7F3E-4398-B501-E36E77663B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1" y="1117756"/>
            <a:ext cx="7920878" cy="5114076"/>
          </a:xfrm>
          <a:prstGeom prst="rect">
            <a:avLst/>
          </a:prstGeom>
          <a:noFill/>
        </p:spPr>
      </p:pic>
    </p:spTree>
    <p:extLst>
      <p:ext uri="{BB962C8B-B14F-4D97-AF65-F5344CB8AC3E}">
        <p14:creationId xmlns:p14="http://schemas.microsoft.com/office/powerpoint/2010/main" val="67761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77176-47EA-46A6-B571-FC65E191FBC2}"/>
              </a:ext>
            </a:extLst>
          </p:cNvPr>
          <p:cNvSpPr>
            <a:spLocks noGrp="1"/>
          </p:cNvSpPr>
          <p:nvPr>
            <p:ph type="sldNum" sz="quarter" idx="10"/>
          </p:nvPr>
        </p:nvSpPr>
        <p:spPr/>
        <p:txBody>
          <a:bodyPr/>
          <a:lstStyle/>
          <a:p>
            <a:fld id="{D08B38D1-0D29-4AE4-A336-D3E6F13D4D2A}" type="slidenum">
              <a:rPr lang="es-ES" smtClean="0"/>
              <a:pPr/>
              <a:t>17</a:t>
            </a:fld>
            <a:endParaRPr lang="es-ES"/>
          </a:p>
        </p:txBody>
      </p:sp>
    </p:spTree>
    <p:extLst>
      <p:ext uri="{BB962C8B-B14F-4D97-AF65-F5344CB8AC3E}">
        <p14:creationId xmlns:p14="http://schemas.microsoft.com/office/powerpoint/2010/main" val="320544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D6DD2-F6DE-4C7A-A8DE-9170F023D90E}"/>
              </a:ext>
            </a:extLst>
          </p:cNvPr>
          <p:cNvSpPr>
            <a:spLocks noGrp="1"/>
          </p:cNvSpPr>
          <p:nvPr>
            <p:ph type="sldNum" sz="quarter" idx="12"/>
          </p:nvPr>
        </p:nvSpPr>
        <p:spPr/>
        <p:txBody>
          <a:bodyPr/>
          <a:lstStyle/>
          <a:p>
            <a:fld id="{D08B38D1-0D29-4AE4-A336-D3E6F13D4D2A}" type="slidenum">
              <a:rPr lang="es-ES" smtClean="0"/>
              <a:pPr/>
              <a:t>2</a:t>
            </a:fld>
            <a:endParaRPr lang="es-ES"/>
          </a:p>
        </p:txBody>
      </p:sp>
    </p:spTree>
    <p:extLst>
      <p:ext uri="{BB962C8B-B14F-4D97-AF65-F5344CB8AC3E}">
        <p14:creationId xmlns:p14="http://schemas.microsoft.com/office/powerpoint/2010/main" val="151339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Aims</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3</a:t>
            </a:fld>
            <a:endParaRPr lang="es-ES"/>
          </a:p>
        </p:txBody>
      </p:sp>
      <p:sp>
        <p:nvSpPr>
          <p:cNvPr id="4" name="Content Placeholder 3">
            <a:extLst>
              <a:ext uri="{FF2B5EF4-FFF2-40B4-BE49-F238E27FC236}">
                <a16:creationId xmlns:a16="http://schemas.microsoft.com/office/drawing/2014/main" id="{4B0090C6-93B2-4494-BCB6-AF64F516AF7D}"/>
              </a:ext>
            </a:extLst>
          </p:cNvPr>
          <p:cNvSpPr>
            <a:spLocks noGrp="1"/>
          </p:cNvSpPr>
          <p:nvPr>
            <p:ph idx="1"/>
          </p:nvPr>
        </p:nvSpPr>
        <p:spPr>
          <a:xfrm>
            <a:off x="323529" y="1484784"/>
            <a:ext cx="8496943" cy="4752528"/>
          </a:xfrm>
        </p:spPr>
        <p:txBody>
          <a:bodyPr/>
          <a:lstStyle/>
          <a:p>
            <a:pPr marL="342900" indent="-342900">
              <a:buFont typeface="Arial" panose="020B0604020202020204" pitchFamily="34" charset="0"/>
              <a:buChar char="•"/>
            </a:pPr>
            <a:r>
              <a:rPr lang="en-US" dirty="0"/>
              <a:t>Bridge the gap between citizens in Flanders, the re-use </a:t>
            </a:r>
            <a:r>
              <a:rPr lang="en-US" dirty="0" err="1"/>
              <a:t>centre</a:t>
            </a:r>
            <a:r>
              <a:rPr lang="en-US" dirty="0"/>
              <a:t> (dismantling service and collection re-useable items), and IMOG (bulky waste collection and treatment)</a:t>
            </a:r>
          </a:p>
          <a:p>
            <a:pPr marL="342900" indent="-342900">
              <a:buFont typeface="Arial" panose="020B0604020202020204" pitchFamily="34" charset="0"/>
              <a:buChar char="•"/>
            </a:pPr>
            <a:r>
              <a:rPr lang="en-US" dirty="0"/>
              <a:t>New way of communicating </a:t>
            </a:r>
          </a:p>
          <a:p>
            <a:pPr marL="342900" indent="-342900">
              <a:buFont typeface="Arial" panose="020B0604020202020204" pitchFamily="34" charset="0"/>
              <a:buChar char="•"/>
            </a:pPr>
            <a:r>
              <a:rPr lang="en-GB" dirty="0"/>
              <a:t>Targeted communication actions:</a:t>
            </a:r>
          </a:p>
          <a:p>
            <a:pPr marL="1115568" lvl="3" indent="-457200">
              <a:buFont typeface="Wingdings" panose="05000000000000000000" pitchFamily="2" charset="2"/>
              <a:buChar char="§"/>
            </a:pPr>
            <a:r>
              <a:rPr lang="en-US" sz="2800" dirty="0"/>
              <a:t>Push-messages for raising awareness on avoiding bulky waste and increasing re-use and recycling</a:t>
            </a:r>
          </a:p>
          <a:p>
            <a:pPr marL="1115568" lvl="3" indent="-457200">
              <a:buFont typeface="Wingdings" panose="05000000000000000000" pitchFamily="2" charset="2"/>
              <a:buChar char="§"/>
            </a:pPr>
            <a:r>
              <a:rPr lang="en-US" sz="2800" dirty="0"/>
              <a:t>Specific communications on updates and special events per user-group</a:t>
            </a:r>
          </a:p>
        </p:txBody>
      </p:sp>
    </p:spTree>
    <p:extLst>
      <p:ext uri="{BB962C8B-B14F-4D97-AF65-F5344CB8AC3E}">
        <p14:creationId xmlns:p14="http://schemas.microsoft.com/office/powerpoint/2010/main" val="188051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Services to citizens</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4</a:t>
            </a:fld>
            <a:endParaRPr lang="es-ES"/>
          </a:p>
        </p:txBody>
      </p:sp>
      <p:sp>
        <p:nvSpPr>
          <p:cNvPr id="4" name="Content Placeholder 3">
            <a:extLst>
              <a:ext uri="{FF2B5EF4-FFF2-40B4-BE49-F238E27FC236}">
                <a16:creationId xmlns:a16="http://schemas.microsoft.com/office/drawing/2014/main" id="{4B0090C6-93B2-4494-BCB6-AF64F516AF7D}"/>
              </a:ext>
            </a:extLst>
          </p:cNvPr>
          <p:cNvSpPr>
            <a:spLocks noGrp="1"/>
          </p:cNvSpPr>
          <p:nvPr>
            <p:ph idx="1"/>
          </p:nvPr>
        </p:nvSpPr>
        <p:spPr>
          <a:xfrm>
            <a:off x="323529" y="1700808"/>
            <a:ext cx="8496943" cy="3672408"/>
          </a:xfrm>
        </p:spPr>
        <p:txBody>
          <a:bodyPr/>
          <a:lstStyle/>
          <a:p>
            <a:pPr marL="342900" indent="-342900">
              <a:buFont typeface="Arial" panose="020B0604020202020204" pitchFamily="34" charset="0"/>
              <a:buChar char="•"/>
            </a:pPr>
            <a:r>
              <a:rPr lang="en-US" dirty="0"/>
              <a:t>Info-pages on prevention and sorting guidelines</a:t>
            </a:r>
          </a:p>
          <a:p>
            <a:pPr marL="342900" indent="-342900">
              <a:buFont typeface="Arial" panose="020B0604020202020204" pitchFamily="34" charset="0"/>
              <a:buChar char="•"/>
            </a:pPr>
            <a:r>
              <a:rPr lang="en-US" dirty="0"/>
              <a:t>Locations of CAS and re-use centers</a:t>
            </a:r>
          </a:p>
          <a:p>
            <a:pPr marL="342900" indent="-342900">
              <a:buFont typeface="Arial" panose="020B0604020202020204" pitchFamily="34" charset="0"/>
              <a:buChar char="•"/>
            </a:pPr>
            <a:r>
              <a:rPr lang="en-US" dirty="0"/>
              <a:t>Price-calculation tool</a:t>
            </a:r>
          </a:p>
          <a:p>
            <a:pPr marL="342900" indent="-342900">
              <a:buFont typeface="Arial" panose="020B0604020202020204" pitchFamily="34" charset="0"/>
              <a:buChar char="•"/>
            </a:pPr>
            <a:r>
              <a:rPr lang="en-US" dirty="0"/>
              <a:t>Tool for reserving different services from IMOG (for recyclable and waste items) and re-use </a:t>
            </a:r>
            <a:r>
              <a:rPr lang="en-US" dirty="0" err="1"/>
              <a:t>centre</a:t>
            </a:r>
            <a:r>
              <a:rPr lang="en-US" dirty="0"/>
              <a:t> (for re-usable items and dismantling service)</a:t>
            </a:r>
          </a:p>
        </p:txBody>
      </p:sp>
    </p:spTree>
    <p:extLst>
      <p:ext uri="{BB962C8B-B14F-4D97-AF65-F5344CB8AC3E}">
        <p14:creationId xmlns:p14="http://schemas.microsoft.com/office/powerpoint/2010/main" val="94309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General overview</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5</a:t>
            </a:fld>
            <a:endParaRPr lang="es-ES"/>
          </a:p>
        </p:txBody>
      </p:sp>
      <p:sp>
        <p:nvSpPr>
          <p:cNvPr id="4" name="Content Placeholder 3">
            <a:extLst>
              <a:ext uri="{FF2B5EF4-FFF2-40B4-BE49-F238E27FC236}">
                <a16:creationId xmlns:a16="http://schemas.microsoft.com/office/drawing/2014/main" id="{4B0090C6-93B2-4494-BCB6-AF64F516AF7D}"/>
              </a:ext>
            </a:extLst>
          </p:cNvPr>
          <p:cNvSpPr>
            <a:spLocks noGrp="1"/>
          </p:cNvSpPr>
          <p:nvPr>
            <p:ph idx="1"/>
          </p:nvPr>
        </p:nvSpPr>
        <p:spPr>
          <a:xfrm>
            <a:off x="405494" y="1268760"/>
            <a:ext cx="2769430" cy="5174970"/>
          </a:xfrm>
        </p:spPr>
        <p:txBody>
          <a:bodyPr>
            <a:normAutofit fontScale="92500" lnSpcReduction="10000"/>
          </a:bodyPr>
          <a:lstStyle/>
          <a:p>
            <a:pPr marL="514350" indent="-514350">
              <a:buFont typeface="+mj-lt"/>
              <a:buAutoNum type="arabicPeriod"/>
            </a:pPr>
            <a:r>
              <a:rPr lang="en-US" dirty="0"/>
              <a:t>Home page</a:t>
            </a:r>
          </a:p>
          <a:p>
            <a:pPr marL="514350" indent="-514350">
              <a:buFont typeface="+mj-lt"/>
              <a:buAutoNum type="arabicPeriod"/>
            </a:pPr>
            <a:r>
              <a:rPr lang="en-US" dirty="0"/>
              <a:t>Prevention guidelines</a:t>
            </a:r>
          </a:p>
          <a:p>
            <a:pPr marL="514350" indent="-514350">
              <a:buFont typeface="+mj-lt"/>
              <a:buAutoNum type="arabicPeriod"/>
            </a:pPr>
            <a:r>
              <a:rPr lang="en-US" dirty="0"/>
              <a:t>Sorting guidelines</a:t>
            </a:r>
          </a:p>
          <a:p>
            <a:pPr marL="514350" indent="-514350">
              <a:buFont typeface="+mj-lt"/>
              <a:buAutoNum type="arabicPeriod"/>
            </a:pPr>
            <a:r>
              <a:rPr lang="en-US" dirty="0"/>
              <a:t>Locations of collection sites</a:t>
            </a:r>
          </a:p>
          <a:p>
            <a:pPr marL="514350" indent="-514350">
              <a:buFont typeface="+mj-lt"/>
              <a:buAutoNum type="arabicPeriod"/>
            </a:pPr>
            <a:r>
              <a:rPr lang="en-US" dirty="0"/>
              <a:t>Services – overview</a:t>
            </a:r>
          </a:p>
          <a:p>
            <a:pPr marL="514350" indent="-514350">
              <a:buFont typeface="+mj-lt"/>
              <a:buAutoNum type="arabicPeriod"/>
            </a:pPr>
            <a:r>
              <a:rPr lang="en-US" dirty="0"/>
              <a:t>Services – Price indication</a:t>
            </a:r>
          </a:p>
          <a:p>
            <a:pPr marL="514350" indent="-514350">
              <a:buFont typeface="+mj-lt"/>
              <a:buAutoNum type="arabicPeriod"/>
            </a:pPr>
            <a:r>
              <a:rPr lang="en-US" dirty="0"/>
              <a:t>Settings</a:t>
            </a:r>
          </a:p>
        </p:txBody>
      </p:sp>
      <p:grpSp>
        <p:nvGrpSpPr>
          <p:cNvPr id="6" name="Groep 30">
            <a:extLst>
              <a:ext uri="{FF2B5EF4-FFF2-40B4-BE49-F238E27FC236}">
                <a16:creationId xmlns:a16="http://schemas.microsoft.com/office/drawing/2014/main" id="{D9CB1B29-B6E7-476F-A8CF-EB6BC7C482F0}"/>
              </a:ext>
            </a:extLst>
          </p:cNvPr>
          <p:cNvGrpSpPr/>
          <p:nvPr/>
        </p:nvGrpSpPr>
        <p:grpSpPr>
          <a:xfrm>
            <a:off x="3144052" y="1500496"/>
            <a:ext cx="5238061" cy="3857007"/>
            <a:chOff x="0" y="0"/>
            <a:chExt cx="5313680" cy="4091940"/>
          </a:xfrm>
        </p:grpSpPr>
        <p:pic>
          <p:nvPicPr>
            <p:cNvPr id="8" name="Afbeelding 3">
              <a:extLst>
                <a:ext uri="{FF2B5EF4-FFF2-40B4-BE49-F238E27FC236}">
                  <a16:creationId xmlns:a16="http://schemas.microsoft.com/office/drawing/2014/main" id="{5B352F4B-F889-454B-93E8-513B9FD4D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51650">
              <a:off x="0" y="175260"/>
              <a:ext cx="2054225" cy="3651885"/>
            </a:xfrm>
            <a:prstGeom prst="rect">
              <a:avLst/>
            </a:prstGeom>
          </p:spPr>
        </p:pic>
        <p:pic>
          <p:nvPicPr>
            <p:cNvPr id="9" name="Afbeelding 5">
              <a:extLst>
                <a:ext uri="{FF2B5EF4-FFF2-40B4-BE49-F238E27FC236}">
                  <a16:creationId xmlns:a16="http://schemas.microsoft.com/office/drawing/2014/main" id="{7851F11E-1580-4F0D-B8FB-F89D1C4231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7800" y="0"/>
              <a:ext cx="2110105" cy="3751580"/>
            </a:xfrm>
            <a:prstGeom prst="rect">
              <a:avLst/>
            </a:prstGeom>
          </p:spPr>
        </p:pic>
        <p:pic>
          <p:nvPicPr>
            <p:cNvPr id="10" name="Afbeelding 6">
              <a:extLst>
                <a:ext uri="{FF2B5EF4-FFF2-40B4-BE49-F238E27FC236}">
                  <a16:creationId xmlns:a16="http://schemas.microsoft.com/office/drawing/2014/main" id="{4F508816-21EB-4278-AEA8-CA34FA557E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62969">
              <a:off x="2438400" y="129540"/>
              <a:ext cx="2081530" cy="3700780"/>
            </a:xfrm>
            <a:prstGeom prst="rect">
              <a:avLst/>
            </a:prstGeom>
          </p:spPr>
        </p:pic>
        <p:pic>
          <p:nvPicPr>
            <p:cNvPr id="11" name="Afbeelding 7">
              <a:extLst>
                <a:ext uri="{FF2B5EF4-FFF2-40B4-BE49-F238E27FC236}">
                  <a16:creationId xmlns:a16="http://schemas.microsoft.com/office/drawing/2014/main" id="{DE66AAFB-9813-49C5-A345-06598B849C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62153">
              <a:off x="3299460" y="510540"/>
              <a:ext cx="2014220" cy="3581400"/>
            </a:xfrm>
            <a:prstGeom prst="rect">
              <a:avLst/>
            </a:prstGeom>
          </p:spPr>
        </p:pic>
      </p:grpSp>
    </p:spTree>
    <p:extLst>
      <p:ext uri="{BB962C8B-B14F-4D97-AF65-F5344CB8AC3E}">
        <p14:creationId xmlns:p14="http://schemas.microsoft.com/office/powerpoint/2010/main" val="88799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Prevention Guidelines</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6</a:t>
            </a:fld>
            <a:endParaRPr lang="es-ES"/>
          </a:p>
        </p:txBody>
      </p:sp>
      <p:sp>
        <p:nvSpPr>
          <p:cNvPr id="6" name="Rectangle 3">
            <a:extLst>
              <a:ext uri="{FF2B5EF4-FFF2-40B4-BE49-F238E27FC236}">
                <a16:creationId xmlns:a16="http://schemas.microsoft.com/office/drawing/2014/main" id="{34A7258E-3E68-4BBA-A3F3-08501318F07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A447E764-3A39-43E9-ACE5-ED094B1592DA}"/>
              </a:ext>
            </a:extLst>
          </p:cNvPr>
          <p:cNvSpPr>
            <a:spLocks noChangeArrowheads="1"/>
          </p:cNvSpPr>
          <p:nvPr/>
        </p:nvSpPr>
        <p:spPr bwMode="auto">
          <a:xfrm>
            <a:off x="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78596716-E311-411F-900F-0EF26C010777}"/>
              </a:ext>
            </a:extLst>
          </p:cNvPr>
          <p:cNvSpPr>
            <a:spLocks noChangeArrowheads="1"/>
          </p:cNvSpPr>
          <p:nvPr/>
        </p:nvSpPr>
        <p:spPr bwMode="auto">
          <a:xfrm>
            <a:off x="0" y="730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Afbeelding 13" descr="\\imog\folders\Duurzaamheid\Europese projecten\Horizon 2020\URBANREC\Uitvoering\WP1\T1.3 New mobile app\Fotos app_v june 2018\Screenshot_2018-11-29-17-22-07.png">
            <a:extLst>
              <a:ext uri="{FF2B5EF4-FFF2-40B4-BE49-F238E27FC236}">
                <a16:creationId xmlns:a16="http://schemas.microsoft.com/office/drawing/2014/main" id="{2F46739D-5B0E-49AE-ABEF-906D7E9E78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977" y="1413486"/>
            <a:ext cx="2448272" cy="4353593"/>
          </a:xfrm>
          <a:prstGeom prst="rect">
            <a:avLst/>
          </a:prstGeom>
          <a:noFill/>
          <a:ln>
            <a:noFill/>
          </a:ln>
        </p:spPr>
      </p:pic>
      <p:sp>
        <p:nvSpPr>
          <p:cNvPr id="10" name="Rectangle 9">
            <a:extLst>
              <a:ext uri="{FF2B5EF4-FFF2-40B4-BE49-F238E27FC236}">
                <a16:creationId xmlns:a16="http://schemas.microsoft.com/office/drawing/2014/main" id="{6221259B-FC3D-4F74-A85C-C5ABFD4F8675}"/>
              </a:ext>
            </a:extLst>
          </p:cNvPr>
          <p:cNvSpPr/>
          <p:nvPr/>
        </p:nvSpPr>
        <p:spPr>
          <a:xfrm>
            <a:off x="5327576" y="5862151"/>
            <a:ext cx="2952328" cy="369332"/>
          </a:xfrm>
          <a:prstGeom prst="rect">
            <a:avLst/>
          </a:prstGeom>
        </p:spPr>
        <p:txBody>
          <a:bodyPr wrap="square">
            <a:spAutoFit/>
          </a:bodyPr>
          <a:lstStyle/>
          <a:p>
            <a:pPr algn="ctr"/>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Option </a:t>
            </a:r>
            <a:r>
              <a:rPr lang="en-US" dirty="0" err="1">
                <a:solidFill>
                  <a:srgbClr val="515146"/>
                </a:solidFill>
                <a:latin typeface="Arial" panose="020B0604020202020204" pitchFamily="34" charset="0"/>
                <a:ea typeface="Times New Roman" panose="02020603050405020304" pitchFamily="18" charset="0"/>
                <a:cs typeface="Times New Roman" panose="02020603050405020304" pitchFamily="18" charset="0"/>
              </a:rPr>
              <a:t>Kringloopwinkel</a:t>
            </a:r>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pic>
        <p:nvPicPr>
          <p:cNvPr id="14" name="Afbeelding 12" descr="\\imog\folders\Duurzaamheid\Europese projecten\Horizon 2020\URBANREC\Uitvoering\WP1\T1.3 New mobile app\Fotos app_v june 2018\Screenshot_2018-11-29-17-21-59.png">
            <a:extLst>
              <a:ext uri="{FF2B5EF4-FFF2-40B4-BE49-F238E27FC236}">
                <a16:creationId xmlns:a16="http://schemas.microsoft.com/office/drawing/2014/main" id="{402EB38E-6864-458E-B948-38B0C2B5CE9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401830"/>
            <a:ext cx="2520280" cy="4481640"/>
          </a:xfrm>
          <a:prstGeom prst="rect">
            <a:avLst/>
          </a:prstGeom>
          <a:noFill/>
          <a:ln>
            <a:noFill/>
          </a:ln>
        </p:spPr>
      </p:pic>
      <p:sp>
        <p:nvSpPr>
          <p:cNvPr id="15" name="Rectangle 14">
            <a:extLst>
              <a:ext uri="{FF2B5EF4-FFF2-40B4-BE49-F238E27FC236}">
                <a16:creationId xmlns:a16="http://schemas.microsoft.com/office/drawing/2014/main" id="{2EEF03EF-96D3-4FBB-81D0-2E97FF5950F0}"/>
              </a:ext>
            </a:extLst>
          </p:cNvPr>
          <p:cNvSpPr/>
          <p:nvPr/>
        </p:nvSpPr>
        <p:spPr>
          <a:xfrm>
            <a:off x="1216550" y="5889051"/>
            <a:ext cx="2952328" cy="369332"/>
          </a:xfrm>
          <a:prstGeom prst="rect">
            <a:avLst/>
          </a:prstGeom>
        </p:spPr>
        <p:txBody>
          <a:bodyPr wrap="square">
            <a:spAutoFit/>
          </a:bodyPr>
          <a:lstStyle/>
          <a:p>
            <a:pPr algn="ctr"/>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Start page </a:t>
            </a:r>
            <a:endParaRPr lang="en-GB" dirty="0"/>
          </a:p>
        </p:txBody>
      </p:sp>
    </p:spTree>
    <p:extLst>
      <p:ext uri="{BB962C8B-B14F-4D97-AF65-F5344CB8AC3E}">
        <p14:creationId xmlns:p14="http://schemas.microsoft.com/office/powerpoint/2010/main" val="247282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Sorting Guidelines</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7</a:t>
            </a:fld>
            <a:endParaRPr lang="es-ES"/>
          </a:p>
        </p:txBody>
      </p:sp>
      <p:sp>
        <p:nvSpPr>
          <p:cNvPr id="6" name="Rectangle 3">
            <a:extLst>
              <a:ext uri="{FF2B5EF4-FFF2-40B4-BE49-F238E27FC236}">
                <a16:creationId xmlns:a16="http://schemas.microsoft.com/office/drawing/2014/main" id="{34A7258E-3E68-4BBA-A3F3-08501318F07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A447E764-3A39-43E9-ACE5-ED094B1592DA}"/>
              </a:ext>
            </a:extLst>
          </p:cNvPr>
          <p:cNvSpPr>
            <a:spLocks noChangeArrowheads="1"/>
          </p:cNvSpPr>
          <p:nvPr/>
        </p:nvSpPr>
        <p:spPr bwMode="auto">
          <a:xfrm>
            <a:off x="0" y="44371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78596716-E311-411F-900F-0EF26C010777}"/>
              </a:ext>
            </a:extLst>
          </p:cNvPr>
          <p:cNvSpPr>
            <a:spLocks noChangeArrowheads="1"/>
          </p:cNvSpPr>
          <p:nvPr/>
        </p:nvSpPr>
        <p:spPr bwMode="auto">
          <a:xfrm>
            <a:off x="0" y="730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2EEF03EF-96D3-4FBB-81D0-2E97FF5950F0}"/>
              </a:ext>
            </a:extLst>
          </p:cNvPr>
          <p:cNvSpPr/>
          <p:nvPr/>
        </p:nvSpPr>
        <p:spPr>
          <a:xfrm>
            <a:off x="-462126" y="5055935"/>
            <a:ext cx="2952328" cy="369332"/>
          </a:xfrm>
          <a:prstGeom prst="rect">
            <a:avLst/>
          </a:prstGeom>
        </p:spPr>
        <p:txBody>
          <a:bodyPr wrap="square">
            <a:spAutoFit/>
          </a:bodyPr>
          <a:lstStyle/>
          <a:p>
            <a:pPr algn="ctr"/>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Start page </a:t>
            </a:r>
            <a:endParaRPr lang="en-GB" dirty="0"/>
          </a:p>
        </p:txBody>
      </p:sp>
      <p:pic>
        <p:nvPicPr>
          <p:cNvPr id="3075" name="Afbeelding 16" descr="Screenshot_2018-11-29-17-20-18">
            <a:extLst>
              <a:ext uri="{FF2B5EF4-FFF2-40B4-BE49-F238E27FC236}">
                <a16:creationId xmlns:a16="http://schemas.microsoft.com/office/drawing/2014/main" id="{35FBADCA-569B-4159-9593-6CA02EC20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202" y="1272650"/>
            <a:ext cx="2052238" cy="36500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Afbeelding 17" descr="Screenshot_2018-11-29-17-20-33">
            <a:extLst>
              <a:ext uri="{FF2B5EF4-FFF2-40B4-BE49-F238E27FC236}">
                <a16:creationId xmlns:a16="http://schemas.microsoft.com/office/drawing/2014/main" id="{342AC2EB-5D43-41F8-B3C3-6959A3CB8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584" y="1238638"/>
            <a:ext cx="2077759" cy="3695404"/>
          </a:xfrm>
          <a:prstGeom prst="rect">
            <a:avLst/>
          </a:prstGeom>
          <a:noFill/>
          <a:extLst>
            <a:ext uri="{909E8E84-426E-40DD-AFC4-6F175D3DCCD1}">
              <a14:hiddenFill xmlns:a14="http://schemas.microsoft.com/office/drawing/2010/main">
                <a:solidFill>
                  <a:srgbClr val="FFFFFF"/>
                </a:solidFill>
              </a14:hiddenFill>
            </a:ext>
          </a:extLst>
        </p:spPr>
      </p:pic>
      <p:pic>
        <p:nvPicPr>
          <p:cNvPr id="3073" name="Afbeelding 18" descr="Screenshot_2018-11-29-17-20-48">
            <a:extLst>
              <a:ext uri="{FF2B5EF4-FFF2-40B4-BE49-F238E27FC236}">
                <a16:creationId xmlns:a16="http://schemas.microsoft.com/office/drawing/2014/main" id="{012EA5B0-0453-4D1B-BD2F-A9BDE46C9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0267" y="1276106"/>
            <a:ext cx="2078139" cy="36960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C372B11C-D7EC-4AD2-8908-08D72E493F4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a:extLst>
              <a:ext uri="{FF2B5EF4-FFF2-40B4-BE49-F238E27FC236}">
                <a16:creationId xmlns:a16="http://schemas.microsoft.com/office/drawing/2014/main" id="{E361B4F0-14A5-4F60-8686-E7E68F8E1100}"/>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E9AA9E23-8B5A-4640-A243-01372F0DAC30}"/>
              </a:ext>
            </a:extLst>
          </p:cNvPr>
          <p:cNvSpPr>
            <a:spLocks noChangeArrowheads="1"/>
          </p:cNvSpPr>
          <p:nvPr/>
        </p:nvSpPr>
        <p:spPr bwMode="auto">
          <a:xfrm>
            <a:off x="0" y="693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20120A86-73B8-4C7A-8473-13A4FBE2BFE3}"/>
              </a:ext>
            </a:extLst>
          </p:cNvPr>
          <p:cNvSpPr>
            <a:spLocks noChangeArrowheads="1"/>
          </p:cNvSpPr>
          <p:nvPr/>
        </p:nvSpPr>
        <p:spPr bwMode="auto">
          <a:xfrm>
            <a:off x="0" y="1017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 name="Afbeelding 10" descr="\\imog\folders\Duurzaamheid\Europese projecten\Horizon 2020\URBANREC\Uitvoering\WP1\T1.3 New mobile app\Fotos app_v june 2018\Screenshot_2018-11-29-17-20-09.png">
            <a:extLst>
              <a:ext uri="{FF2B5EF4-FFF2-40B4-BE49-F238E27FC236}">
                <a16:creationId xmlns:a16="http://schemas.microsoft.com/office/drawing/2014/main" id="{2BF5BF08-71C6-4C7F-B8C8-56FFE2B625D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109" y="1238638"/>
            <a:ext cx="2078138" cy="3695408"/>
          </a:xfrm>
          <a:prstGeom prst="rect">
            <a:avLst/>
          </a:prstGeom>
          <a:noFill/>
          <a:ln>
            <a:noFill/>
          </a:ln>
        </p:spPr>
      </p:pic>
      <p:sp>
        <p:nvSpPr>
          <p:cNvPr id="17" name="Rectangle 16">
            <a:extLst>
              <a:ext uri="{FF2B5EF4-FFF2-40B4-BE49-F238E27FC236}">
                <a16:creationId xmlns:a16="http://schemas.microsoft.com/office/drawing/2014/main" id="{B5C6E25A-8FEC-4F05-A7E7-A1BE31002EB8}"/>
              </a:ext>
            </a:extLst>
          </p:cNvPr>
          <p:cNvSpPr/>
          <p:nvPr/>
        </p:nvSpPr>
        <p:spPr>
          <a:xfrm>
            <a:off x="3297979" y="5111059"/>
            <a:ext cx="4830968" cy="369332"/>
          </a:xfrm>
          <a:prstGeom prst="rect">
            <a:avLst/>
          </a:prstGeom>
        </p:spPr>
        <p:txBody>
          <a:bodyPr wrap="square">
            <a:spAutoFit/>
          </a:bodyPr>
          <a:lstStyle/>
          <a:p>
            <a:pPr algn="ctr"/>
            <a:r>
              <a:rPr lang="en-US" dirty="0">
                <a:solidFill>
                  <a:srgbClr val="515146"/>
                </a:solidFill>
                <a:latin typeface="Arial" panose="020B0604020202020204" pitchFamily="34" charset="0"/>
                <a:ea typeface="Times New Roman" panose="02020603050405020304" pitchFamily="18" charset="0"/>
                <a:cs typeface="Times New Roman" panose="02020603050405020304" pitchFamily="18" charset="0"/>
              </a:rPr>
              <a:t>Selection of bulky household items</a:t>
            </a:r>
            <a:endParaRPr lang="en-GB" dirty="0"/>
          </a:p>
        </p:txBody>
      </p:sp>
    </p:spTree>
    <p:extLst>
      <p:ext uri="{BB962C8B-B14F-4D97-AF65-F5344CB8AC3E}">
        <p14:creationId xmlns:p14="http://schemas.microsoft.com/office/powerpoint/2010/main" val="50169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Collection Locations</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8</a:t>
            </a:fld>
            <a:endParaRPr lang="es-ES"/>
          </a:p>
        </p:txBody>
      </p:sp>
      <p:sp>
        <p:nvSpPr>
          <p:cNvPr id="6" name="Rectangle 3">
            <a:extLst>
              <a:ext uri="{FF2B5EF4-FFF2-40B4-BE49-F238E27FC236}">
                <a16:creationId xmlns:a16="http://schemas.microsoft.com/office/drawing/2014/main" id="{34A7258E-3E68-4BBA-A3F3-08501318F07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A447E764-3A39-43E9-ACE5-ED094B1592DA}"/>
              </a:ext>
            </a:extLst>
          </p:cNvPr>
          <p:cNvSpPr>
            <a:spLocks noChangeArrowheads="1"/>
          </p:cNvSpPr>
          <p:nvPr/>
        </p:nvSpPr>
        <p:spPr bwMode="auto">
          <a:xfrm>
            <a:off x="0" y="44371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78596716-E311-411F-900F-0EF26C010777}"/>
              </a:ext>
            </a:extLst>
          </p:cNvPr>
          <p:cNvSpPr>
            <a:spLocks noChangeArrowheads="1"/>
          </p:cNvSpPr>
          <p:nvPr/>
        </p:nvSpPr>
        <p:spPr bwMode="auto">
          <a:xfrm>
            <a:off x="0" y="730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8" name="Afbeelding 23" descr="Screenshot_2018-11-29-17-21-11">
            <a:extLst>
              <a:ext uri="{FF2B5EF4-FFF2-40B4-BE49-F238E27FC236}">
                <a16:creationId xmlns:a16="http://schemas.microsoft.com/office/drawing/2014/main" id="{56DB1C53-1179-46B6-8833-3B928BDF9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398" y="1313092"/>
            <a:ext cx="2594245" cy="4603412"/>
          </a:xfrm>
          <a:prstGeom prst="rect">
            <a:avLst/>
          </a:prstGeom>
          <a:noFill/>
          <a:extLst>
            <a:ext uri="{909E8E84-426E-40DD-AFC4-6F175D3DCCD1}">
              <a14:hiddenFill xmlns:a14="http://schemas.microsoft.com/office/drawing/2010/main">
                <a:solidFill>
                  <a:srgbClr val="FFFFFF"/>
                </a:solidFill>
              </a14:hiddenFill>
            </a:ext>
          </a:extLst>
        </p:spPr>
      </p:pic>
      <p:pic>
        <p:nvPicPr>
          <p:cNvPr id="4097" name="Afbeelding 24" descr="Screenshot_2018-11-29-17-21-20">
            <a:extLst>
              <a:ext uri="{FF2B5EF4-FFF2-40B4-BE49-F238E27FC236}">
                <a16:creationId xmlns:a16="http://schemas.microsoft.com/office/drawing/2014/main" id="{E4733FFA-1050-4214-93A7-FB61F673A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296602"/>
            <a:ext cx="2603538" cy="46199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39BD22D-5C15-4CFE-B53A-B6BE91536D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a:extLst>
              <a:ext uri="{FF2B5EF4-FFF2-40B4-BE49-F238E27FC236}">
                <a16:creationId xmlns:a16="http://schemas.microsoft.com/office/drawing/2014/main" id="{29EFF861-0F5D-4195-A5DC-6A2A654AD31D}"/>
              </a:ext>
            </a:extLst>
          </p:cNvPr>
          <p:cNvSpPr>
            <a:spLocks noChangeArrowheads="1"/>
          </p:cNvSpPr>
          <p:nvPr/>
        </p:nvSpPr>
        <p:spPr bwMode="auto">
          <a:xfrm>
            <a:off x="0" y="765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67741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223121" y="116632"/>
            <a:ext cx="7920879" cy="1034129"/>
          </a:xfrm>
        </p:spPr>
        <p:txBody>
          <a:bodyPr/>
          <a:lstStyle/>
          <a:p>
            <a:pPr lvl="0"/>
            <a:r>
              <a:rPr lang="en-US" dirty="0"/>
              <a:t>Mobile app’ for citizens’ bulky waste – Services Overview</a:t>
            </a:r>
            <a:endParaRPr lang="en-GB" sz="3400" dirty="0"/>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9</a:t>
            </a:fld>
            <a:endParaRPr lang="es-ES"/>
          </a:p>
        </p:txBody>
      </p:sp>
      <p:sp>
        <p:nvSpPr>
          <p:cNvPr id="6" name="Rectangle 3">
            <a:extLst>
              <a:ext uri="{FF2B5EF4-FFF2-40B4-BE49-F238E27FC236}">
                <a16:creationId xmlns:a16="http://schemas.microsoft.com/office/drawing/2014/main" id="{34A7258E-3E68-4BBA-A3F3-08501318F07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A447E764-3A39-43E9-ACE5-ED094B1592DA}"/>
              </a:ext>
            </a:extLst>
          </p:cNvPr>
          <p:cNvSpPr>
            <a:spLocks noChangeArrowheads="1"/>
          </p:cNvSpPr>
          <p:nvPr/>
        </p:nvSpPr>
        <p:spPr bwMode="auto">
          <a:xfrm>
            <a:off x="0" y="44371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15146"/>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78596716-E311-411F-900F-0EF26C010777}"/>
              </a:ext>
            </a:extLst>
          </p:cNvPr>
          <p:cNvSpPr>
            <a:spLocks noChangeArrowheads="1"/>
          </p:cNvSpPr>
          <p:nvPr/>
        </p:nvSpPr>
        <p:spPr bwMode="auto">
          <a:xfrm>
            <a:off x="0" y="730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939BD22D-5C15-4CFE-B53A-B6BE91536D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a:extLst>
              <a:ext uri="{FF2B5EF4-FFF2-40B4-BE49-F238E27FC236}">
                <a16:creationId xmlns:a16="http://schemas.microsoft.com/office/drawing/2014/main" id="{29EFF861-0F5D-4195-A5DC-6A2A654AD31D}"/>
              </a:ext>
            </a:extLst>
          </p:cNvPr>
          <p:cNvSpPr>
            <a:spLocks noChangeArrowheads="1"/>
          </p:cNvSpPr>
          <p:nvPr/>
        </p:nvSpPr>
        <p:spPr bwMode="auto">
          <a:xfrm>
            <a:off x="0" y="765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
            <a:extLst>
              <a:ext uri="{FF2B5EF4-FFF2-40B4-BE49-F238E27FC236}">
                <a16:creationId xmlns:a16="http://schemas.microsoft.com/office/drawing/2014/main" id="{EE698B8D-71DF-4457-80DC-8127D737DC91}"/>
              </a:ext>
            </a:extLst>
          </p:cNvPr>
          <p:cNvSpPr>
            <a:spLocks noChangeArrowheads="1"/>
          </p:cNvSpPr>
          <p:nvPr/>
        </p:nvSpPr>
        <p:spPr bwMode="auto">
          <a:xfrm>
            <a:off x="3923928" y="26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45" name="Afbeelding 20" descr="Screenshot_2018-11-29-17-23-17">
            <a:extLst>
              <a:ext uri="{FF2B5EF4-FFF2-40B4-BE49-F238E27FC236}">
                <a16:creationId xmlns:a16="http://schemas.microsoft.com/office/drawing/2014/main" id="{AD6CC714-26E4-46B2-BAF2-5B77A6058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974" y="1446776"/>
            <a:ext cx="2448272" cy="43543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0DC0FE79-F55F-4937-A309-935F85E61DB8}"/>
              </a:ext>
            </a:extLst>
          </p:cNvPr>
          <p:cNvSpPr>
            <a:spLocks noChangeArrowheads="1"/>
          </p:cNvSpPr>
          <p:nvPr/>
        </p:nvSpPr>
        <p:spPr bwMode="auto">
          <a:xfrm>
            <a:off x="3923928" y="5872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Afbeelding 21" descr="\\imog\folders\Duurzaamheid\Europese projecten\Horizon 2020\URBANREC\Uitvoering\WP1\T1.3 New mobile app\Fotos app_v june 2018\Screenshot_2018-11-29-17-23-26.png">
            <a:extLst>
              <a:ext uri="{FF2B5EF4-FFF2-40B4-BE49-F238E27FC236}">
                <a16:creationId xmlns:a16="http://schemas.microsoft.com/office/drawing/2014/main" id="{6B4AC99A-93C0-4775-8AB5-FE476A41E18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8563" y="1469933"/>
            <a:ext cx="2423393" cy="4308067"/>
          </a:xfrm>
          <a:prstGeom prst="rect">
            <a:avLst/>
          </a:prstGeom>
          <a:noFill/>
          <a:ln>
            <a:noFill/>
          </a:ln>
        </p:spPr>
      </p:pic>
    </p:spTree>
    <p:extLst>
      <p:ext uri="{BB962C8B-B14F-4D97-AF65-F5344CB8AC3E}">
        <p14:creationId xmlns:p14="http://schemas.microsoft.com/office/powerpoint/2010/main" val="2501449802"/>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3230</TotalTime>
  <Words>1014</Words>
  <Application>Microsoft Office PowerPoint</Application>
  <PresentationFormat>On-screen Show (4:3)</PresentationFormat>
  <Paragraphs>137</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Tahoma</vt:lpstr>
      <vt:lpstr>Wingdings</vt:lpstr>
      <vt:lpstr>Retrospección</vt:lpstr>
      <vt:lpstr>PowerPoint Presentation</vt:lpstr>
      <vt:lpstr>PowerPoint Presentation</vt:lpstr>
      <vt:lpstr>Mobile app’ for citizens’ bulky waste – Aims</vt:lpstr>
      <vt:lpstr>Mobile app’ for citizens’ bulky waste – Services to citizens</vt:lpstr>
      <vt:lpstr>Mobile app’ for citizens’ bulky waste – General overview</vt:lpstr>
      <vt:lpstr>Mobile app’ for citizens’ bulky waste – Prevention Guidelines</vt:lpstr>
      <vt:lpstr>Mobile app’ for citizens’ bulky waste – Sorting Guidelines</vt:lpstr>
      <vt:lpstr>Mobile app’ for citizens’ bulky waste – Collection Locations</vt:lpstr>
      <vt:lpstr>Mobile app’ for citizens’ bulky waste – Services Overview</vt:lpstr>
      <vt:lpstr>Mobile app’ for citizens’ bulky waste – Services Price Indication</vt:lpstr>
      <vt:lpstr>Mobile app’ for citizens’ bulky waste – Services Price Indication</vt:lpstr>
      <vt:lpstr>Mobile app’ for citizens’ bulky waste – Availability</vt:lpstr>
      <vt:lpstr>Implementing a customer portal service – Principle</vt:lpstr>
      <vt:lpstr>Implementing a customer portal service – Campaigns</vt:lpstr>
      <vt:lpstr>Implementing a customer portal service – Aims</vt:lpstr>
      <vt:lpstr>Implementing a customer portal service –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Gaelle Colas</cp:lastModifiedBy>
  <cp:revision>314</cp:revision>
  <dcterms:created xsi:type="dcterms:W3CDTF">2013-08-07T10:27:33Z</dcterms:created>
  <dcterms:modified xsi:type="dcterms:W3CDTF">2019-06-27T07:20:28Z</dcterms:modified>
</cp:coreProperties>
</file>