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0" r:id="rId1"/>
  </p:sldMasterIdLst>
  <p:notesMasterIdLst>
    <p:notesMasterId r:id="rId10"/>
  </p:notesMasterIdLst>
  <p:handoutMasterIdLst>
    <p:handoutMasterId r:id="rId11"/>
  </p:handoutMasterIdLst>
  <p:sldIdLst>
    <p:sldId id="339" r:id="rId2"/>
    <p:sldId id="367" r:id="rId3"/>
    <p:sldId id="348" r:id="rId4"/>
    <p:sldId id="363" r:id="rId5"/>
    <p:sldId id="364" r:id="rId6"/>
    <p:sldId id="365" r:id="rId7"/>
    <p:sldId id="369" r:id="rId8"/>
    <p:sldId id="368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bel Crespo" initials="AC" lastIdx="4" clrIdx="0"/>
  <p:cmAuthor id="2" name="Anna Bojanowicz-Bablok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F51"/>
    <a:srgbClr val="63A537"/>
    <a:srgbClr val="739A28"/>
    <a:srgbClr val="96C11E"/>
    <a:srgbClr val="3A4B0B"/>
    <a:srgbClr val="00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0760" autoAdjust="0"/>
  </p:normalViewPr>
  <p:slideViewPr>
    <p:cSldViewPr>
      <p:cViewPr varScale="1">
        <p:scale>
          <a:sx n="61" d="100"/>
          <a:sy n="61" d="100"/>
        </p:scale>
        <p:origin x="207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6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13B0F-3F22-48FE-8998-D6FF118A7969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AEFD5-DEB9-4218-B3C6-D90C89033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6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606E-42B5-4B9C-8970-8DD770EDE35A}" type="datetimeFigureOut">
              <a:rPr lang="es-ES" smtClean="0"/>
              <a:pPr/>
              <a:t>20/06/2019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458200"/>
            <a:ext cx="4725144" cy="684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>
                <a:latin typeface="Arial" pitchFamily="34" charset="0"/>
                <a:cs typeface="Arial" pitchFamily="34" charset="0"/>
              </a:rPr>
              <a:t>6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Month</a:t>
            </a:r>
            <a:r>
              <a:rPr lang="es-ES" dirty="0">
                <a:latin typeface="Arial" pitchFamily="34" charset="0"/>
                <a:cs typeface="Arial" pitchFamily="34" charset="0"/>
              </a:rPr>
              <a:t> Meeting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15th &amp; 16th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November</a:t>
            </a:r>
            <a:r>
              <a:rPr lang="es-ES" dirty="0">
                <a:latin typeface="Arial" pitchFamily="34" charset="0"/>
                <a:cs typeface="Arial" pitchFamily="34" charset="0"/>
              </a:rPr>
              <a:t>, 2016 ,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Fraunhofer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570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IMOG and the Re-use Centre have developed a new in-house dismantling system. This is 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for dismantling the furnishing of a complete household and its subsequent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management. The main objective of this service is to contribute to increasing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 of reuse in Flanders and to establish a model to create similar solutions in other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regions.</a:t>
            </a:r>
            <a:endParaRPr lang="en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3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0FCAC4F3-255E-4C56-8EE0-CB138C0EB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4719C19-24D1-4CD6-8202-46260D87C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civic amenity sites and the collection on demand, IMOG has sufficient methods to collect bulky waste. The Re-use Centre South-West-Flanders has, with the central collection and repair site, the re-use shops, the textile containers and the pick-up service a broad network on the one hand to collect goods that are suitable for re-use and on the other hand to offer these reusable items again to the citizens. </a:t>
            </a:r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F94C6DE4-FC47-4546-B7B9-4FBA7F26E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26F74-CBBB-42C1-82CA-9A4B748AFBF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614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0FCAC4F3-255E-4C56-8EE0-CB138C0EB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4719C19-24D1-4CD6-8202-46260D87C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IMOG often got the question to declutter a whole house, but was only able to fulfil this partly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IMOG doesn’t have a disassembly or clean-up service. The collection on demand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only for goods that are placed outside at the street side, and because of the use of 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truck with a crane, the selection of reusable goods isn’t possible. Also, the Re-use Centre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 got the question to remove whole furnishings and to take care of the extra work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 to this. From the public housing sector there was also a need for removal of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furnishings after a relocation of people in a difficult social context. Because there was no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 for these issues, most of these goods ended up in the bulky waste instead of going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re-use sector.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lower the threshold for citizens to offer a big amount of goods for re-use, this new inhouse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disassembly service was set up. With this service it is possible to remove the whole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furnishing of a household. This can be the case for example after a death, a relocation, etc.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service is also available for people in a social difficult context.</a:t>
            </a:r>
            <a:endParaRPr lang="en-BE" dirty="0"/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F94C6DE4-FC47-4546-B7B9-4FBA7F26E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26F74-CBBB-42C1-82CA-9A4B748AFBF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9392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0FCAC4F3-255E-4C56-8EE0-CB138C0EB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4719C19-24D1-4CD6-8202-46260D87C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main objective of this disassembly service is the collection of goods that are suitable for re-use, the Re-use Centre has the most suitable infrastructure and framework for this service. Therefore, this new service was established within the existing structure and services of the Re-use Centre, but in close collaboration with IMOG who still takes care of the correct handling of non-reusable waste items.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Re-use Centre provides a pick-up team for the disassembly service, consisting of a lorry and 2 full-time equivalents. The disassembly service is carried out with social employment. IMOG takes care of region-wide promotion and communication of this new service. Trainings were organized for the employees, responsible for the reception, of IMOG and the Re-use Centre and off course there were also trainings for the staff that is employed for the disassembly service.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Citizens can rely on this service to: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empty closets and pack all the stuff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dismantle furniture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bring goods that are suitable for re-use to the Re-use Centre and non-reusable goods to IMOG’s waste collection facilities </a:t>
            </a:r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F94C6DE4-FC47-4546-B7B9-4FBA7F26E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26F74-CBBB-42C1-82CA-9A4B748AFBF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53637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0FCAC4F3-255E-4C56-8EE0-CB138C0EB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4719C19-24D1-4CD6-8202-46260D87C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B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The first step in the disassembly service is the processing of incoming calls. The reception staff of both organizations are trained to give information about the service to the citizens.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To request these service, the citizen has to contact the Re-Use Centre. IMOG has only an informative and referring function. </a:t>
            </a:r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F94C6DE4-FC47-4546-B7B9-4FBA7F26E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26F74-CBBB-42C1-82CA-9A4B748AFBF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5243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If a citizen wants to rely on the disassembly service, the Re-use Centre sends over an employee. This employee makes an estimation of the present furnishing by using a fixed list. During this visit, the employee makes also an estimation of the time that will be needed to declutter the house. </a:t>
            </a:r>
            <a:endParaRPr lang="en-B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Based on these data the Re-use Centre makes a tender for the citizen. If more than 4/5 of the goods are reusable, the service is free of charge. If less than 4/5 of the goods are reusable, then the cost of working hours, transport and processing of the waste fraction is charged.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If the citizens agree with the offer, a date is scheduled.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On the scheduled date, the employees of the Re-Use Centre execute the disassembly service.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conclusion, the disassembly service gives a solution for the goods that aren’t interesting anymore for the relatives and private buyers. These goods get a new life in the re-use shops instead of ending up in the waste container. Besides lowering the amount of waste, the service also contributes to the creation of social employment. </a:t>
            </a:r>
          </a:p>
        </p:txBody>
      </p:sp>
    </p:spTree>
    <p:extLst>
      <p:ext uri="{BB962C8B-B14F-4D97-AF65-F5344CB8AC3E}">
        <p14:creationId xmlns:p14="http://schemas.microsoft.com/office/powerpoint/2010/main" val="2143748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0861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banrec-project.eu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33A6D45-D56D-4619-84A3-7BBD7A42FF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4" y="2524136"/>
            <a:ext cx="9023772" cy="383538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63A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2000" y="2817880"/>
            <a:ext cx="7560000" cy="3392283"/>
          </a:xfrm>
        </p:spPr>
        <p:txBody>
          <a:bodyPr lIns="91440" rIns="91440">
            <a:noAutofit/>
          </a:bodyPr>
          <a:lstStyle>
            <a:lvl1pPr marL="0" indent="0" algn="ctr">
              <a:lnSpc>
                <a:spcPct val="150000"/>
              </a:lnSpc>
              <a:buNone/>
              <a:defRPr sz="4400" cap="none" spc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555" y="91899"/>
            <a:ext cx="1835696" cy="1236237"/>
          </a:xfrm>
          <a:prstGeom prst="rect">
            <a:avLst/>
          </a:prstGeom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F563071B-D214-4042-AFA0-8EF86A597842}"/>
              </a:ext>
            </a:extLst>
          </p:cNvPr>
          <p:cNvSpPr txBox="1">
            <a:spLocks/>
          </p:cNvSpPr>
          <p:nvPr userDrawn="1"/>
        </p:nvSpPr>
        <p:spPr>
          <a:xfrm>
            <a:off x="432000" y="1628800"/>
            <a:ext cx="8280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>
                <a:solidFill>
                  <a:srgbClr val="96C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URBANREC training material</a:t>
            </a:r>
          </a:p>
        </p:txBody>
      </p:sp>
      <p:pic>
        <p:nvPicPr>
          <p:cNvPr id="13" name="Imagen 4">
            <a:extLst>
              <a:ext uri="{FF2B5EF4-FFF2-40B4-BE49-F238E27FC236}">
                <a16:creationId xmlns:a16="http://schemas.microsoft.com/office/drawing/2014/main" id="{5F68C1CE-CB7F-421A-A2AE-9D171C4491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9512" y="169053"/>
            <a:ext cx="107908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30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51174" y="6443730"/>
            <a:ext cx="984019" cy="365125"/>
          </a:xfrm>
        </p:spPr>
        <p:txBody>
          <a:bodyPr/>
          <a:lstStyle/>
          <a:p>
            <a:fld id="{D08B38D1-0D29-4AE4-A336-D3E6F13D4D2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25 CuadroTexto">
            <a:extLst>
              <a:ext uri="{FF2B5EF4-FFF2-40B4-BE49-F238E27FC236}">
                <a16:creationId xmlns:a16="http://schemas.microsoft.com/office/drawing/2014/main" id="{48395CFA-409E-492D-9EA2-C3CB6A8C00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9632" y="200237"/>
            <a:ext cx="7488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Tx/>
              <a:buNone/>
            </a:pPr>
            <a:r>
              <a:rPr lang="es-ES_tradnl" altLang="es-ES" sz="3600" b="1" kern="1200" spc="-50" baseline="0" dirty="0" err="1">
                <a:solidFill>
                  <a:srgbClr val="96C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</a:t>
            </a:r>
            <a:r>
              <a:rPr lang="es-ES_tradnl" altLang="es-ES" sz="3600" b="1" kern="1200" spc="-50" baseline="0" dirty="0">
                <a:solidFill>
                  <a:srgbClr val="96C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Project </a:t>
            </a:r>
            <a:r>
              <a:rPr lang="es-ES_tradnl" altLang="es-ES" sz="3600" b="1" kern="1200" spc="-50" baseline="0" dirty="0" err="1">
                <a:solidFill>
                  <a:srgbClr val="96C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endParaRPr lang="es-ES" altLang="es-ES" sz="3600" b="1" kern="1200" spc="-50" baseline="0" dirty="0">
              <a:solidFill>
                <a:srgbClr val="96C11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Tijdelijke aanduiding voor inhoud 6">
            <a:extLst>
              <a:ext uri="{FF2B5EF4-FFF2-40B4-BE49-F238E27FC236}">
                <a16:creationId xmlns:a16="http://schemas.microsoft.com/office/drawing/2014/main" id="{AB2F7DA3-8C96-43AB-ADDB-141EEF1F3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83673" cy="47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6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1" y="-171400"/>
            <a:ext cx="7560840" cy="10341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en-GB" sz="3600" b="1" dirty="0">
                <a:solidFill>
                  <a:srgbClr val="96C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>
              <a:spcBef>
                <a:spcPct val="20000"/>
              </a:spcBef>
              <a:buClr>
                <a:schemeClr val="tx2"/>
              </a:buClr>
              <a:buSzPct val="70000"/>
              <a:buFontTx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64A97D4C-5EDD-4978-B5B0-DE813EDC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1174" y="6443730"/>
            <a:ext cx="984019" cy="365125"/>
          </a:xfrm>
        </p:spPr>
        <p:txBody>
          <a:bodyPr/>
          <a:lstStyle/>
          <a:p>
            <a:fld id="{D08B38D1-0D29-4AE4-A336-D3E6F13D4D2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6E1B62-A760-49AE-A891-FA959102D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340768"/>
            <a:ext cx="8568952" cy="475252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8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46016F-5228-42C2-A4D8-A70E12ABD4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B38D1-0D29-4AE4-A336-D3E6F13D4D2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Rectángulo 1">
            <a:extLst>
              <a:ext uri="{FF2B5EF4-FFF2-40B4-BE49-F238E27FC236}">
                <a16:creationId xmlns:a16="http://schemas.microsoft.com/office/drawing/2014/main" id="{58DD58A3-EA1B-4935-B626-F4247BF73D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9592" y="2780928"/>
            <a:ext cx="7776864" cy="279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URBANREC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submitted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H2020-WASTE-2015, “A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recycle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reuse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recover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raw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WASTE-6a-2015 “Eco-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innovative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solutions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has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received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Union’s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agreement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nº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690103.</a:t>
            </a:r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id="{2E6EE652-86B1-47BE-B718-A9D7708D5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5916" y="1628800"/>
            <a:ext cx="1512169" cy="10081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26F7E8-B4C3-4A1A-B10F-CB0F393F949E}"/>
              </a:ext>
            </a:extLst>
          </p:cNvPr>
          <p:cNvSpPr txBox="1">
            <a:spLocks/>
          </p:cNvSpPr>
          <p:nvPr userDrawn="1"/>
        </p:nvSpPr>
        <p:spPr>
          <a:xfrm>
            <a:off x="1331640" y="-171400"/>
            <a:ext cx="7543800" cy="1057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s-ES" sz="3600" b="1" kern="1200" spc="-50" baseline="0" dirty="0">
                <a:solidFill>
                  <a:srgbClr val="96C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Acknowledgments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3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50F43-01E3-493D-98F7-7FF9FE9CA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B38D1-0D29-4AE4-A336-D3E6F13D4D2A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10E7A417-58E1-410A-8464-A4BDC1426E18}"/>
              </a:ext>
            </a:extLst>
          </p:cNvPr>
          <p:cNvSpPr txBox="1"/>
          <p:nvPr userDrawn="1"/>
        </p:nvSpPr>
        <p:spPr>
          <a:xfrm>
            <a:off x="2352578" y="4149080"/>
            <a:ext cx="4198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sz="2400" b="1" dirty="0">
              <a:solidFill>
                <a:srgbClr val="96C11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400" b="1" dirty="0">
                <a:solidFill>
                  <a:srgbClr val="96C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www.urbanrec-project.eu</a:t>
            </a:r>
            <a:endParaRPr lang="es-ES" sz="2400" b="1" dirty="0">
              <a:solidFill>
                <a:srgbClr val="96C11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AB084AE-FAC2-44F8-8277-EF273D0F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71" y="1916832"/>
            <a:ext cx="7416000" cy="1116000"/>
          </a:xfrm>
        </p:spPr>
        <p:txBody>
          <a:bodyPr>
            <a:normAutofit/>
          </a:bodyPr>
          <a:lstStyle/>
          <a:p>
            <a:pPr algn="ctr"/>
            <a:r>
              <a:rPr lang="nl-BE" sz="4000" b="1" dirty="0">
                <a:solidFill>
                  <a:srgbClr val="94C1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your attention</a:t>
            </a:r>
            <a:endParaRPr lang="en-GB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0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03EB0E14-E1E6-4FC3-BEDA-8C5DCBE36C9C}" type="datetime1">
              <a:rPr lang="es-ES" smtClean="0"/>
              <a:t>20/06/2019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38D1-0D29-4AE4-A336-D3E6F13D4D2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04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35FA3425-E2D8-444F-B93B-151AD24C688D}" type="datetime1">
              <a:rPr lang="es-ES" smtClean="0"/>
              <a:t>20/06/2019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38D1-0D29-4AE4-A336-D3E6F13D4D2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25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9410" y="-133658"/>
            <a:ext cx="7543800" cy="1057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279" y="191038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2477" y="643575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8B38D1-0D29-4AE4-A336-D3E6F13D4D2A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CDE0C25-4C81-4F97-AC5D-B18777F1815F}"/>
              </a:ext>
            </a:extLst>
          </p:cNvPr>
          <p:cNvSpPr txBox="1">
            <a:spLocks/>
          </p:cNvSpPr>
          <p:nvPr userDrawn="1"/>
        </p:nvSpPr>
        <p:spPr>
          <a:xfrm>
            <a:off x="1166238" y="6554715"/>
            <a:ext cx="7153231" cy="40120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URBANREC training Material - Title of deliverable to change in master slides</a:t>
            </a:r>
            <a:endParaRPr lang="en-GB" sz="11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85262B-6E12-4B64-BEBE-285CE786F4E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682"/>
            <a:ext cx="1089421" cy="733663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7942BD81-0CD8-4E78-8233-343D32EFA02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7039" y="6225855"/>
            <a:ext cx="754240" cy="502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DCA211-7858-4D75-AADB-A77C04244FE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8424" y="6456067"/>
            <a:ext cx="717027" cy="3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5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74" r:id="rId2"/>
    <p:sldLayoutId id="2147483876" r:id="rId3"/>
    <p:sldLayoutId id="2147483877" r:id="rId4"/>
    <p:sldLayoutId id="2147483878" r:id="rId5"/>
    <p:sldLayoutId id="2147483794" r:id="rId6"/>
    <p:sldLayoutId id="2147483795" r:id="rId7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s-ES" sz="3600" b="1" kern="1200" spc="-50" baseline="0" dirty="0">
          <a:solidFill>
            <a:srgbClr val="96C11E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A3A86D0A-637A-4949-A10B-2AD956675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861" y="2943420"/>
            <a:ext cx="7910414" cy="2771360"/>
          </a:xfrm>
        </p:spPr>
        <p:txBody>
          <a:bodyPr>
            <a:normAutofit/>
          </a:bodyPr>
          <a:lstStyle/>
          <a:p>
            <a:r>
              <a:rPr lang="en-US" dirty="0"/>
              <a:t>Report on the new in-house dismantling system in Flanders</a:t>
            </a: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32004F22-769D-4930-BC35-3BD9A0EC44E4}"/>
              </a:ext>
            </a:extLst>
          </p:cNvPr>
          <p:cNvSpPr txBox="1">
            <a:spLocks/>
          </p:cNvSpPr>
          <p:nvPr/>
        </p:nvSpPr>
        <p:spPr>
          <a:xfrm>
            <a:off x="622026" y="2564904"/>
            <a:ext cx="792088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solidFill>
                <a:srgbClr val="0066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96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8D6DD2-F6DE-4C7A-A8DE-9170F023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38D1-0D29-4AE4-A336-D3E6F13D4D2A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39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E21CD-0997-48EB-8C6F-AE1E53C7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299498"/>
            <a:ext cx="7560840" cy="563231"/>
          </a:xfrm>
        </p:spPr>
        <p:txBody>
          <a:bodyPr/>
          <a:lstStyle/>
          <a:p>
            <a:r>
              <a:rPr lang="en-US" dirty="0"/>
              <a:t>Current situation  </a:t>
            </a:r>
            <a:endParaRPr lang="en-GB" dirty="0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BEFD3DD-F480-4E86-81B8-635282A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1AFD7-9A67-4415-BA32-30C8A8A1FE59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F5EFD-9613-42A7-A6F4-F3032CA6A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340768"/>
            <a:ext cx="6120679" cy="475252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B</a:t>
            </a:r>
            <a:r>
              <a:rPr lang="en-US" dirty="0"/>
              <a:t>road network for Re-use Centre South-West-Flanders to </a:t>
            </a:r>
            <a:r>
              <a:rPr lang="en-US" b="1" dirty="0"/>
              <a:t>collect goods </a:t>
            </a:r>
            <a:r>
              <a:rPr lang="en-US" dirty="0"/>
              <a:t>that are suitable for </a:t>
            </a:r>
            <a:r>
              <a:rPr lang="en-US" b="1" dirty="0"/>
              <a:t>re-use</a:t>
            </a:r>
            <a:r>
              <a:rPr lang="en-US" dirty="0"/>
              <a:t> and to offer these reusable items again to the citizens: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 central collection and repair site,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re-use shops,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textile containers,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 pick-up service.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68D62-77F6-4FF3-822F-6518ADF5C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693" y="1263772"/>
            <a:ext cx="2231329" cy="1725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A88A6B-19DA-4A5E-A00D-8C72FB05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33" y="3390134"/>
            <a:ext cx="2381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8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82FB69-976E-4A25-AB9B-BB6A55C1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299498"/>
            <a:ext cx="7560840" cy="563231"/>
          </a:xfrm>
        </p:spPr>
        <p:txBody>
          <a:bodyPr/>
          <a:lstStyle/>
          <a:p>
            <a:r>
              <a:rPr lang="en-GB" dirty="0"/>
              <a:t>Objective to increasing re-use</a:t>
            </a:r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BEFD3DD-F480-4E86-81B8-635282A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1AFD7-9A67-4415-BA32-30C8A8A1FE59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6E64C-B27D-4FBD-9221-31AA13E7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340768"/>
            <a:ext cx="856895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Previously to URBANREC: limits to re-use of bulky items from individual houses and public housing sector: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dirty="0"/>
              <a:t>No disassembly or clean-up service;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dirty="0"/>
              <a:t>Collection on demand only for goods placed outside on streets;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dirty="0"/>
              <a:t>Making selection of reusable goods not possible.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New inhouse disassembly service set up to address these needs.</a:t>
            </a:r>
          </a:p>
        </p:txBody>
      </p:sp>
    </p:spTree>
    <p:extLst>
      <p:ext uri="{BB962C8B-B14F-4D97-AF65-F5344CB8AC3E}">
        <p14:creationId xmlns:p14="http://schemas.microsoft.com/office/powerpoint/2010/main" val="324061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2F63D2-5E9F-4AAD-A48C-CF32CA9C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299498"/>
            <a:ext cx="7560840" cy="563231"/>
          </a:xfrm>
        </p:spPr>
        <p:txBody>
          <a:bodyPr/>
          <a:lstStyle/>
          <a:p>
            <a:r>
              <a:rPr lang="en-GB" dirty="0"/>
              <a:t>New dismantling service</a:t>
            </a:r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BEFD3DD-F480-4E86-81B8-635282A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1AFD7-9A67-4415-BA32-30C8A8A1FE59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4FFECF-A581-468C-979E-9F92DFDC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6732"/>
            <a:ext cx="8640961" cy="507656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Existing Re-use Centre has the most suitable existing infrastructure and framework for this service.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IMOG in charge of the correct handling of non-reusable waste items + promotion of the service.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Trainings </a:t>
            </a:r>
            <a:r>
              <a:rPr lang="en-US" dirty="0" err="1"/>
              <a:t>organised</a:t>
            </a:r>
            <a:r>
              <a:rPr lang="en-US" dirty="0"/>
              <a:t> for the employees </a:t>
            </a:r>
            <a:br>
              <a:rPr lang="en-US" dirty="0"/>
            </a:br>
            <a:r>
              <a:rPr lang="en-US" dirty="0"/>
              <a:t>for the disassembly service (social </a:t>
            </a:r>
            <a:br>
              <a:rPr lang="en-US" dirty="0"/>
            </a:br>
            <a:r>
              <a:rPr lang="en-US" dirty="0"/>
              <a:t>employment).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Citizens can rely on this service to: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dirty="0"/>
              <a:t>empty closets and pack all the stuff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dirty="0"/>
              <a:t>dismantle furniture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dirty="0"/>
              <a:t>bring goods that are suitable for re-use to the Reuse Centre and non-reusable goods to IMOG’s waste collection facilities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EC7614-9E51-48C7-AD35-5D1ECA8B2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519" y="2409316"/>
            <a:ext cx="2967000" cy="203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8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62501C-FFBF-4055-9297-9D76174B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299498"/>
            <a:ext cx="7560840" cy="563231"/>
          </a:xfrm>
        </p:spPr>
        <p:txBody>
          <a:bodyPr/>
          <a:lstStyle/>
          <a:p>
            <a:r>
              <a:rPr lang="en-GB" dirty="0"/>
              <a:t>Practical steps and results</a:t>
            </a:r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BEFD3DD-F480-4E86-81B8-635282A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1AFD7-9A67-4415-BA32-30C8A8A1FE59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6D016-EC46-4E3E-8B2A-46A491AC5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2924944"/>
            <a:ext cx="8568952" cy="3312368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1. </a:t>
            </a:r>
            <a:r>
              <a:rPr lang="en-US" dirty="0"/>
              <a:t>First step in the disassembly service: Processing incoming calls. Staff trained to give information to the citizens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2. </a:t>
            </a:r>
            <a:r>
              <a:rPr lang="en-US" dirty="0"/>
              <a:t>Re-Use Centre responsible for the service, IMOG only giving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F0B95-55F0-4E2C-9B86-8035E1AE8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15" y="1069147"/>
            <a:ext cx="7152770" cy="143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7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FB7E-B948-4420-A652-71DA7D1F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299498"/>
            <a:ext cx="7560840" cy="563231"/>
          </a:xfrm>
        </p:spPr>
        <p:txBody>
          <a:bodyPr/>
          <a:lstStyle/>
          <a:p>
            <a:r>
              <a:rPr lang="en-GB" dirty="0"/>
              <a:t>Practical steps and results (2)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CD3AC3-CD72-4846-BC2B-5E9118A4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38D1-0D29-4AE4-A336-D3E6F13D4D2A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19603-6BB7-42BE-9173-37AD7E45F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3. </a:t>
            </a:r>
            <a:r>
              <a:rPr lang="en-US" dirty="0"/>
              <a:t>For each demand, an employee is sent to make an estimation of the furniture suitable for re-use and the time needed to declutter the house.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 </a:t>
            </a:r>
            <a:r>
              <a:rPr lang="en-US" dirty="0"/>
              <a:t>If more than 4/5 of the goods reusable, it is free of charge.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5. </a:t>
            </a:r>
            <a:r>
              <a:rPr lang="en-US" dirty="0"/>
              <a:t>If the citizens agree with the offer, a date is scheduled.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6. </a:t>
            </a:r>
            <a:r>
              <a:rPr lang="en-US" dirty="0"/>
              <a:t>On the scheduled date, the employees of the Re-Use Centre execute the disassembly service.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2521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77176-47EA-46A6-B571-FC65E191F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B38D1-0D29-4AE4-A336-D3E6F13D4D2A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4425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3217</TotalTime>
  <Words>1097</Words>
  <Application>Microsoft Office PowerPoint</Application>
  <PresentationFormat>On-screen Show (4:3)</PresentationFormat>
  <Paragraphs>79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Wingdings</vt:lpstr>
      <vt:lpstr>Retrospección</vt:lpstr>
      <vt:lpstr>PowerPoint Presentation</vt:lpstr>
      <vt:lpstr>PowerPoint Presentation</vt:lpstr>
      <vt:lpstr>Current situation  </vt:lpstr>
      <vt:lpstr>Objective to increasing re-use</vt:lpstr>
      <vt:lpstr>New dismantling service</vt:lpstr>
      <vt:lpstr>Practical steps and results</vt:lpstr>
      <vt:lpstr>Practical steps and results (2)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Philippe Micheaux</cp:lastModifiedBy>
  <cp:revision>316</cp:revision>
  <dcterms:created xsi:type="dcterms:W3CDTF">2013-08-07T10:27:33Z</dcterms:created>
  <dcterms:modified xsi:type="dcterms:W3CDTF">2019-06-20T08:08:53Z</dcterms:modified>
</cp:coreProperties>
</file>