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10"/>
  </p:notesMasterIdLst>
  <p:handoutMasterIdLst>
    <p:handoutMasterId r:id="rId11"/>
  </p:handoutMasterIdLst>
  <p:sldIdLst>
    <p:sldId id="339" r:id="rId2"/>
    <p:sldId id="367" r:id="rId3"/>
    <p:sldId id="363" r:id="rId4"/>
    <p:sldId id="364" r:id="rId5"/>
    <p:sldId id="365" r:id="rId6"/>
    <p:sldId id="366" r:id="rId7"/>
    <p:sldId id="369" r:id="rId8"/>
    <p:sldId id="368"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63A537"/>
    <a:srgbClr val="739A28"/>
    <a:srgbClr val="96C11E"/>
    <a:srgbClr val="3A4B0B"/>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0760" autoAdjust="0"/>
  </p:normalViewPr>
  <p:slideViewPr>
    <p:cSldViewPr>
      <p:cViewPr varScale="1">
        <p:scale>
          <a:sx n="61" d="100"/>
          <a:sy n="61" d="100"/>
        </p:scale>
        <p:origin x="2078"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63" d="100"/>
          <a:sy n="63" d="100"/>
        </p:scale>
        <p:origin x="263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26/06/2019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26/06/2019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This action is about defining what separation protocol should follow the bulky waste not suitable for reuse in the local conditions of the collection facilities of CONSORCIO (Valencia area) to provide the most efficient way materials to be used as a basis for research to obtain high added value recycled products</a:t>
            </a:r>
            <a:endParaRPr lang="es-ES" altLang="es-ES" b="0"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29939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Bulky waste from the Civic Amenity Sites (CAS) closest to </a:t>
            </a:r>
            <a:r>
              <a:rPr lang="en-US" sz="1200" kern="1200" dirty="0" err="1">
                <a:solidFill>
                  <a:schemeClr val="tx1"/>
                </a:solidFill>
                <a:effectLst/>
                <a:latin typeface="+mn-lt"/>
                <a:ea typeface="+mn-ea"/>
                <a:cs typeface="+mn-cs"/>
              </a:rPr>
              <a:t>Caudete</a:t>
            </a:r>
            <a:r>
              <a:rPr lang="en-US" sz="1200" kern="1200" dirty="0">
                <a:solidFill>
                  <a:schemeClr val="tx1"/>
                </a:solidFill>
                <a:effectLst/>
                <a:latin typeface="+mn-lt"/>
                <a:ea typeface="+mn-ea"/>
                <a:cs typeface="+mn-cs"/>
              </a:rPr>
              <a:t> de las Fuentes plant was accumulated in this plant according to the proposed classification, in order to test the quantities collected from each flow.</a:t>
            </a:r>
          </a:p>
          <a:p>
            <a:r>
              <a:rPr lang="en-US" sz="1200" kern="1200" dirty="0">
                <a:solidFill>
                  <a:schemeClr val="tx1"/>
                </a:solidFill>
                <a:effectLst/>
                <a:latin typeface="+mn-lt"/>
                <a:ea typeface="+mn-ea"/>
                <a:cs typeface="+mn-cs"/>
              </a:rPr>
              <a:t>Once obtained the information of quantities collected according to the proposed segregation, </a:t>
            </a:r>
            <a:r>
              <a:rPr lang="en-GB" sz="1200" kern="1200" dirty="0">
                <a:solidFill>
                  <a:schemeClr val="tx1"/>
                </a:solidFill>
                <a:effectLst/>
                <a:latin typeface="+mn-lt"/>
                <a:ea typeface="+mn-ea"/>
                <a:cs typeface="+mn-cs"/>
              </a:rPr>
              <a:t>the distribution of containers is reconsidered</a:t>
            </a:r>
            <a:r>
              <a:rPr lang="en-US" sz="1200" kern="1200" dirty="0">
                <a:solidFill>
                  <a:schemeClr val="tx1"/>
                </a:solidFill>
                <a:effectLst/>
                <a:latin typeface="+mn-lt"/>
                <a:ea typeface="+mn-ea"/>
                <a:cs typeface="+mn-cs"/>
              </a:rPr>
              <a:t> and decisions are made as to what separation makes sense in the CAS and what separation makes sense in sorting facilities.</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385363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After accumulating the corresponding bulky waste streams during the three weeks of testing in October and November 2016, and separating in the sorting facility of </a:t>
            </a:r>
            <a:r>
              <a:rPr lang="en-US" sz="1200" kern="1200" dirty="0" err="1">
                <a:solidFill>
                  <a:schemeClr val="tx1"/>
                </a:solidFill>
                <a:effectLst/>
                <a:latin typeface="+mn-lt"/>
                <a:ea typeface="+mn-ea"/>
                <a:cs typeface="+mn-cs"/>
              </a:rPr>
              <a:t>Caudete</a:t>
            </a:r>
            <a:r>
              <a:rPr lang="en-US" sz="1200" kern="1200" dirty="0">
                <a:solidFill>
                  <a:schemeClr val="tx1"/>
                </a:solidFill>
                <a:effectLst/>
                <a:latin typeface="+mn-lt"/>
                <a:ea typeface="+mn-ea"/>
                <a:cs typeface="+mn-cs"/>
              </a:rPr>
              <a:t> de las Fuentes materials not separated in origin (bulky textiles, hard plastics and various types of mattresses),  the following results are obtained:</a:t>
            </a:r>
          </a:p>
          <a:p>
            <a:r>
              <a:rPr lang="en-US" sz="1200" kern="1200" dirty="0">
                <a:solidFill>
                  <a:schemeClr val="tx1"/>
                </a:solidFill>
                <a:effectLst/>
                <a:latin typeface="+mn-lt"/>
                <a:ea typeface="+mn-ea"/>
                <a:cs typeface="+mn-cs"/>
              </a:rPr>
              <a:t>The quantity of mattresses collected would allow, in the case of container availability, to pick up foam mattresses and springs separately, avoiding manipulating the waste in the sorting facility.</a:t>
            </a:r>
          </a:p>
          <a:p>
            <a:r>
              <a:rPr lang="en-US" sz="1200" kern="1200" dirty="0">
                <a:solidFill>
                  <a:schemeClr val="tx1"/>
                </a:solidFill>
                <a:effectLst/>
                <a:latin typeface="+mn-lt"/>
                <a:ea typeface="+mn-ea"/>
                <a:cs typeface="+mn-cs"/>
              </a:rPr>
              <a:t>Likewise, it would be possible to collect in a separate container hard plastic, in case there is room for an additional container.</a:t>
            </a:r>
          </a:p>
          <a:p>
            <a:r>
              <a:rPr lang="en-US" sz="1200" kern="1200" dirty="0">
                <a:solidFill>
                  <a:schemeClr val="tx1"/>
                </a:solidFill>
                <a:effectLst/>
                <a:latin typeface="+mn-lt"/>
                <a:ea typeface="+mn-ea"/>
                <a:cs typeface="+mn-cs"/>
              </a:rPr>
              <a:t>On the contrary, the amount of bulky textiles is so small that it does not justify the separate collection of this flow.</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5</a:t>
            </a:fld>
            <a:endParaRPr lang="es-ES" altLang="es-ES"/>
          </a:p>
        </p:txBody>
      </p:sp>
    </p:spTree>
    <p:extLst>
      <p:ext uri="{BB962C8B-B14F-4D97-AF65-F5344CB8AC3E}">
        <p14:creationId xmlns:p14="http://schemas.microsoft.com/office/powerpoint/2010/main" val="405243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6</a:t>
            </a:fld>
            <a:endParaRPr lang="es-ES" altLang="es-ES"/>
          </a:p>
        </p:txBody>
      </p:sp>
    </p:spTree>
    <p:extLst>
      <p:ext uri="{BB962C8B-B14F-4D97-AF65-F5344CB8AC3E}">
        <p14:creationId xmlns:p14="http://schemas.microsoft.com/office/powerpoint/2010/main" val="1929471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3A6D45-D56D-4619-84A3-7BBD7A42FF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detail="2"/>
                    </a14:imgEffect>
                  </a14:imgLayer>
                </a14:imgProps>
              </a:ext>
              <a:ext uri="{28A0092B-C50C-407E-A947-70E740481C1C}">
                <a14:useLocalDpi xmlns:a14="http://schemas.microsoft.com/office/drawing/2010/main" val="0"/>
              </a:ext>
            </a:extLst>
          </a:blip>
          <a:stretch>
            <a:fillRect/>
          </a:stretch>
        </p:blipFill>
        <p:spPr>
          <a:xfrm>
            <a:off x="179504" y="2524136"/>
            <a:ext cx="9023772" cy="3835389"/>
          </a:xfrm>
          <a:prstGeom prst="rect">
            <a:avLst/>
          </a:prstGeom>
        </p:spPr>
      </p:pic>
      <p:sp>
        <p:nvSpPr>
          <p:cNvPr id="7" name="Rectangle 6"/>
          <p:cNvSpPr/>
          <p:nvPr userDrawn="1"/>
        </p:nvSpPr>
        <p:spPr>
          <a:xfrm>
            <a:off x="2382" y="6400800"/>
            <a:ext cx="9141619" cy="457200"/>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92000" y="2817880"/>
            <a:ext cx="7560000" cy="3392283"/>
          </a:xfrm>
        </p:spPr>
        <p:txBody>
          <a:bodyPr lIns="91440" rIns="91440">
            <a:noAutofit/>
          </a:bodyPr>
          <a:lstStyle>
            <a:lvl1pPr marL="0" indent="0" algn="ctr">
              <a:lnSpc>
                <a:spcPct val="150000"/>
              </a:lnSpc>
              <a:buNone/>
              <a:defRPr sz="4400" cap="none" spc="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555" y="91899"/>
            <a:ext cx="1835696" cy="1236237"/>
          </a:xfrm>
          <a:prstGeom prst="rect">
            <a:avLst/>
          </a:prstGeom>
        </p:spPr>
      </p:pic>
      <p:sp>
        <p:nvSpPr>
          <p:cNvPr id="11" name="1 Título">
            <a:extLst>
              <a:ext uri="{FF2B5EF4-FFF2-40B4-BE49-F238E27FC236}">
                <a16:creationId xmlns:a16="http://schemas.microsoft.com/office/drawing/2014/main" id="{F563071B-D214-4042-AFA0-8EF86A597842}"/>
              </a:ext>
            </a:extLst>
          </p:cNvPr>
          <p:cNvSpPr txBox="1">
            <a:spLocks/>
          </p:cNvSpPr>
          <p:nvPr userDrawn="1"/>
        </p:nvSpPr>
        <p:spPr>
          <a:xfrm>
            <a:off x="432000" y="1628800"/>
            <a:ext cx="8280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400" b="1" dirty="0">
                <a:solidFill>
                  <a:srgbClr val="96C11E"/>
                </a:solidFill>
                <a:latin typeface="Tahoma" panose="020B0604030504040204" pitchFamily="34" charset="0"/>
                <a:ea typeface="Tahoma" panose="020B0604030504040204" pitchFamily="34" charset="0"/>
                <a:cs typeface="Tahoma" panose="020B0604030504040204" pitchFamily="34" charset="0"/>
              </a:rPr>
              <a:t>URBANREC training material</a:t>
            </a:r>
          </a:p>
        </p:txBody>
      </p:sp>
      <p:pic>
        <p:nvPicPr>
          <p:cNvPr id="13" name="Imagen 4">
            <a:extLst>
              <a:ext uri="{FF2B5EF4-FFF2-40B4-BE49-F238E27FC236}">
                <a16:creationId xmlns:a16="http://schemas.microsoft.com/office/drawing/2014/main" id="{5F68C1CE-CB7F-421A-A2AE-9D171C44912C}"/>
              </a:ext>
            </a:extLst>
          </p:cNvPr>
          <p:cNvPicPr>
            <a:picLocks noChangeAspect="1"/>
          </p:cNvPicPr>
          <p:nvPr userDrawn="1"/>
        </p:nvPicPr>
        <p:blipFill>
          <a:blip r:embed="rId5"/>
          <a:stretch>
            <a:fillRect/>
          </a:stretch>
        </p:blipFill>
        <p:spPr>
          <a:xfrm>
            <a:off x="179512" y="169053"/>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inder">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7" name="25 CuadroTexto">
            <a:extLst>
              <a:ext uri="{FF2B5EF4-FFF2-40B4-BE49-F238E27FC236}">
                <a16:creationId xmlns:a16="http://schemas.microsoft.com/office/drawing/2014/main" id="{48395CFA-409E-492D-9EA2-C3CB6A8C0090}"/>
              </a:ext>
            </a:extLst>
          </p:cNvPr>
          <p:cNvSpPr txBox="1">
            <a:spLocks noChangeArrowheads="1"/>
          </p:cNvSpPr>
          <p:nvPr userDrawn="1"/>
        </p:nvSpPr>
        <p:spPr bwMode="auto">
          <a:xfrm>
            <a:off x="1259632" y="20023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Reminder</a:t>
            </a:r>
            <a:r>
              <a:rPr lang="es-ES_tradnl"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rPr>
              <a:t>: Project </a:t>
            </a: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Overview</a:t>
            </a:r>
            <a:endParaRPr lang="es-ES"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pic>
        <p:nvPicPr>
          <p:cNvPr id="8" name="Tijdelijke aanduiding voor inhoud 6">
            <a:extLst>
              <a:ext uri="{FF2B5EF4-FFF2-40B4-BE49-F238E27FC236}">
                <a16:creationId xmlns:a16="http://schemas.microsoft.com/office/drawing/2014/main" id="{AB2F7DA3-8C96-43AB-ADDB-141EEF1F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68760"/>
            <a:ext cx="8783673" cy="4730144"/>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ítulo 1"/>
          <p:cNvSpPr>
            <a:spLocks noGrp="1"/>
          </p:cNvSpPr>
          <p:nvPr>
            <p:ph type="title"/>
          </p:nvPr>
        </p:nvSpPr>
        <p:spPr>
          <a:xfrm>
            <a:off x="1331641" y="-171400"/>
            <a:ext cx="7560840" cy="10341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en-GB" sz="3600" b="1"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pPr marL="0" lvl="0">
              <a:spcBef>
                <a:spcPct val="20000"/>
              </a:spcBef>
              <a:buClr>
                <a:schemeClr val="tx2"/>
              </a:buClr>
              <a:buSzPct val="70000"/>
              <a:buFontTx/>
            </a:pPr>
            <a:r>
              <a:rPr lang="es-ES" dirty="0"/>
              <a:t>Haga clic para modificar el estilo de título del patrón</a:t>
            </a:r>
            <a:endParaRPr lang="en-GB" dirty="0"/>
          </a:p>
        </p:txBody>
      </p:sp>
      <p:sp>
        <p:nvSpPr>
          <p:cNvPr id="8" name="Marcador de número de diapositiva 4">
            <a:extLst>
              <a:ext uri="{FF2B5EF4-FFF2-40B4-BE49-F238E27FC236}">
                <a16:creationId xmlns:a16="http://schemas.microsoft.com/office/drawing/2014/main" id="{64A97D4C-5EDD-4978-B5B0-DE813EDC2B7F}"/>
              </a:ext>
            </a:extLst>
          </p:cNvPr>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9" name="Content Placeholder 2">
            <a:extLst>
              <a:ext uri="{FF2B5EF4-FFF2-40B4-BE49-F238E27FC236}">
                <a16:creationId xmlns:a16="http://schemas.microsoft.com/office/drawing/2014/main" id="{A96E1B62-A760-49AE-A891-FA959102D8D8}"/>
              </a:ext>
            </a:extLst>
          </p:cNvPr>
          <p:cNvSpPr>
            <a:spLocks noGrp="1"/>
          </p:cNvSpPr>
          <p:nvPr>
            <p:ph idx="1"/>
          </p:nvPr>
        </p:nvSpPr>
        <p:spPr>
          <a:xfrm>
            <a:off x="323529" y="1340768"/>
            <a:ext cx="8568952"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892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6016F-5228-42C2-A4D8-A70E12ABD46E}"/>
              </a:ext>
            </a:extLst>
          </p:cNvPr>
          <p:cNvSpPr>
            <a:spLocks noGrp="1"/>
          </p:cNvSpPr>
          <p:nvPr>
            <p:ph type="sldNum" sz="quarter" idx="10"/>
          </p:nvPr>
        </p:nvSpPr>
        <p:spPr/>
        <p:txBody>
          <a:bodyPr/>
          <a:lstStyle/>
          <a:p>
            <a:fld id="{D08B38D1-0D29-4AE4-A336-D3E6F13D4D2A}" type="slidenum">
              <a:rPr lang="es-ES" smtClean="0"/>
              <a:pPr/>
              <a:t>‹#›</a:t>
            </a:fld>
            <a:endParaRPr lang="es-ES"/>
          </a:p>
        </p:txBody>
      </p:sp>
      <p:sp>
        <p:nvSpPr>
          <p:cNvPr id="5" name="Rectángulo 1">
            <a:extLst>
              <a:ext uri="{FF2B5EF4-FFF2-40B4-BE49-F238E27FC236}">
                <a16:creationId xmlns:a16="http://schemas.microsoft.com/office/drawing/2014/main" id="{58DD58A3-EA1B-4935-B626-F4247BF73DC1}"/>
              </a:ext>
            </a:extLst>
          </p:cNvPr>
          <p:cNvSpPr>
            <a:spLocks noChangeArrowheads="1"/>
          </p:cNvSpPr>
          <p:nvPr userDrawn="1"/>
        </p:nvSpPr>
        <p:spPr bwMode="auto">
          <a:xfrm>
            <a:off x="899592" y="2780928"/>
            <a:ext cx="7776864" cy="279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URBANREC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which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proposal</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was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submitted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Call</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H2020-WASTE-2015, “A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resource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recycle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reuse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recover</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raw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materials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Topic</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WASTE-6a-2015 “Eco-</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innovative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solutions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and has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received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funding</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from</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the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Union’s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Horizon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2020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research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innovation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programme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under</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grant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agreement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nº</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690103.</a:t>
            </a:r>
          </a:p>
        </p:txBody>
      </p:sp>
      <p:pic>
        <p:nvPicPr>
          <p:cNvPr id="6" name="Imagen 4">
            <a:extLst>
              <a:ext uri="{FF2B5EF4-FFF2-40B4-BE49-F238E27FC236}">
                <a16:creationId xmlns:a16="http://schemas.microsoft.com/office/drawing/2014/main" id="{2E6EE652-86B1-47BE-B718-A9D7708D5AD2}"/>
              </a:ext>
            </a:extLst>
          </p:cNvPr>
          <p:cNvPicPr>
            <a:picLocks noChangeAspect="1"/>
          </p:cNvPicPr>
          <p:nvPr userDrawn="1"/>
        </p:nvPicPr>
        <p:blipFill>
          <a:blip r:embed="rId2"/>
          <a:stretch>
            <a:fillRect/>
          </a:stretch>
        </p:blipFill>
        <p:spPr>
          <a:xfrm>
            <a:off x="3815916" y="1628800"/>
            <a:ext cx="1512169" cy="1008112"/>
          </a:xfrm>
          <a:prstGeom prst="rect">
            <a:avLst/>
          </a:prstGeom>
        </p:spPr>
      </p:pic>
      <p:sp>
        <p:nvSpPr>
          <p:cNvPr id="7" name="Title 1">
            <a:extLst>
              <a:ext uri="{FF2B5EF4-FFF2-40B4-BE49-F238E27FC236}">
                <a16:creationId xmlns:a16="http://schemas.microsoft.com/office/drawing/2014/main" id="{AD26F7E8-B4C3-4A1A-B10F-CB0F393F949E}"/>
              </a:ext>
            </a:extLst>
          </p:cNvPr>
          <p:cNvSpPr txBox="1">
            <a:spLocks/>
          </p:cNvSpPr>
          <p:nvPr userDrawn="1"/>
        </p:nvSpPr>
        <p:spPr>
          <a:xfrm>
            <a:off x="1331640" y="-171400"/>
            <a:ext cx="7543800" cy="10579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r>
              <a:rPr lang="en-US" dirty="0"/>
              <a:t>Acknowledgments</a:t>
            </a:r>
            <a:endParaRPr lang="en-GB" dirty="0"/>
          </a:p>
        </p:txBody>
      </p:sp>
    </p:spTree>
    <p:extLst>
      <p:ext uri="{BB962C8B-B14F-4D97-AF65-F5344CB8AC3E}">
        <p14:creationId xmlns:p14="http://schemas.microsoft.com/office/powerpoint/2010/main" val="35853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50F43-01E3-493D-98F7-7FF9FE9CA32E}"/>
              </a:ext>
            </a:extLst>
          </p:cNvPr>
          <p:cNvSpPr>
            <a:spLocks noGrp="1"/>
          </p:cNvSpPr>
          <p:nvPr>
            <p:ph type="sldNum" sz="quarter" idx="10"/>
          </p:nvPr>
        </p:nvSpPr>
        <p:spPr/>
        <p:txBody>
          <a:bodyPr/>
          <a:lstStyle/>
          <a:p>
            <a:fld id="{D08B38D1-0D29-4AE4-A336-D3E6F13D4D2A}" type="slidenum">
              <a:rPr lang="es-ES" smtClean="0"/>
              <a:pPr/>
              <a:t>‹#›</a:t>
            </a:fld>
            <a:endParaRPr lang="es-ES" dirty="0"/>
          </a:p>
        </p:txBody>
      </p:sp>
      <p:sp>
        <p:nvSpPr>
          <p:cNvPr id="4" name="CuadroTexto 1">
            <a:extLst>
              <a:ext uri="{FF2B5EF4-FFF2-40B4-BE49-F238E27FC236}">
                <a16:creationId xmlns:a16="http://schemas.microsoft.com/office/drawing/2014/main" id="{10E7A417-58E1-410A-8464-A4BDC1426E18}"/>
              </a:ext>
            </a:extLst>
          </p:cNvPr>
          <p:cNvSpPr txBox="1"/>
          <p:nvPr userDrawn="1"/>
        </p:nvSpPr>
        <p:spPr>
          <a:xfrm>
            <a:off x="2352578" y="4149080"/>
            <a:ext cx="4198585" cy="830997"/>
          </a:xfrm>
          <a:prstGeom prst="rect">
            <a:avLst/>
          </a:prstGeom>
          <a:noFill/>
        </p:spPr>
        <p:txBody>
          <a:bodyPr wrap="none" rtlCol="0">
            <a:spAutoFit/>
          </a:bodyPr>
          <a:lstStyle/>
          <a:p>
            <a:pPr algn="ct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a:p>
            <a:pPr algn="ctr"/>
            <a:r>
              <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www.urbanrec-project.eu</a:t>
            </a: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el 1">
            <a:extLst>
              <a:ext uri="{FF2B5EF4-FFF2-40B4-BE49-F238E27FC236}">
                <a16:creationId xmlns:a16="http://schemas.microsoft.com/office/drawing/2014/main" id="{9AB084AE-FAC2-44F8-8277-EF273D0FC058}"/>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1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3EB0E14-E1E6-4FC3-BEDA-8C5DCBE36C9C}" type="datetime1">
              <a:rPr lang="es-ES" smtClean="0"/>
              <a:t>26/06/2019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35FA3425-E2D8-444F-B93B-151AD24C688D}" type="datetime1">
              <a:rPr lang="es-ES" smtClean="0"/>
              <a:t>26/06/2019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9410" y="-133658"/>
            <a:ext cx="7543800" cy="1057912"/>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81279" y="1910386"/>
            <a:ext cx="7543801"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052477" y="6435758"/>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dirty="0"/>
          </a:p>
        </p:txBody>
      </p:sp>
      <p:sp>
        <p:nvSpPr>
          <p:cNvPr id="13" name="Text Placeholder 3">
            <a:extLst>
              <a:ext uri="{FF2B5EF4-FFF2-40B4-BE49-F238E27FC236}">
                <a16:creationId xmlns:a16="http://schemas.microsoft.com/office/drawing/2014/main" id="{BCDE0C25-4C81-4F97-AC5D-B18777F1815F}"/>
              </a:ext>
            </a:extLst>
          </p:cNvPr>
          <p:cNvSpPr txBox="1">
            <a:spLocks/>
          </p:cNvSpPr>
          <p:nvPr userDrawn="1"/>
        </p:nvSpPr>
        <p:spPr>
          <a:xfrm>
            <a:off x="1166238" y="6554715"/>
            <a:ext cx="7153231" cy="401205"/>
          </a:xfrm>
          <a:prstGeom prst="rect">
            <a:avLst/>
          </a:prstGeom>
        </p:spPr>
        <p:txBody>
          <a:bodyPr>
            <a:normAutofit/>
          </a:bodyPr>
          <a:lstStyle>
            <a:lvl1pPr marL="91440" indent="-9144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100" dirty="0"/>
              <a:t>URBANREC training Material - Title of deliverable to change in master slides</a:t>
            </a:r>
            <a:endParaRPr lang="en-GB" sz="1100" dirty="0"/>
          </a:p>
        </p:txBody>
      </p:sp>
      <p:pic>
        <p:nvPicPr>
          <p:cNvPr id="17" name="Picture 16">
            <a:extLst>
              <a:ext uri="{FF2B5EF4-FFF2-40B4-BE49-F238E27FC236}">
                <a16:creationId xmlns:a16="http://schemas.microsoft.com/office/drawing/2014/main" id="{BE85262B-6E12-4B64-BEBE-285CE786F4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2" y="102682"/>
            <a:ext cx="1089421" cy="733663"/>
          </a:xfrm>
          <a:prstGeom prst="rect">
            <a:avLst/>
          </a:prstGeom>
        </p:spPr>
      </p:pic>
      <p:pic>
        <p:nvPicPr>
          <p:cNvPr id="18" name="Imagen 4">
            <a:extLst>
              <a:ext uri="{FF2B5EF4-FFF2-40B4-BE49-F238E27FC236}">
                <a16:creationId xmlns:a16="http://schemas.microsoft.com/office/drawing/2014/main" id="{7942BD81-0CD8-4E78-8233-343D32EFA02D}"/>
              </a:ext>
            </a:extLst>
          </p:cNvPr>
          <p:cNvPicPr>
            <a:picLocks noChangeAspect="1"/>
          </p:cNvPicPr>
          <p:nvPr userDrawn="1"/>
        </p:nvPicPr>
        <p:blipFill>
          <a:blip r:embed="rId10"/>
          <a:stretch>
            <a:fillRect/>
          </a:stretch>
        </p:blipFill>
        <p:spPr>
          <a:xfrm>
            <a:off x="127039" y="6225855"/>
            <a:ext cx="754240" cy="502826"/>
          </a:xfrm>
          <a:prstGeom prst="rect">
            <a:avLst/>
          </a:prstGeom>
        </p:spPr>
      </p:pic>
      <p:pic>
        <p:nvPicPr>
          <p:cNvPr id="10" name="Picture 9">
            <a:extLst>
              <a:ext uri="{FF2B5EF4-FFF2-40B4-BE49-F238E27FC236}">
                <a16:creationId xmlns:a16="http://schemas.microsoft.com/office/drawing/2014/main" id="{6EDCA211-7858-4D75-AADB-A77C04244FE3}"/>
              </a:ext>
            </a:extLst>
          </p:cNvPr>
          <p:cNvPicPr>
            <a:picLocks noChangeAspect="1"/>
          </p:cNvPicPr>
          <p:nvPr userDrawn="1"/>
        </p:nvPicPr>
        <p:blipFill>
          <a:blip r:embed="rId11" cstate="print">
            <a:biLevel thresh="25000"/>
            <a:extLst>
              <a:ext uri="{28A0092B-C50C-407E-A947-70E740481C1C}">
                <a14:useLocalDpi xmlns:a14="http://schemas.microsoft.com/office/drawing/2010/main" val="0"/>
              </a:ext>
            </a:extLst>
          </a:blip>
          <a:stretch>
            <a:fillRect/>
          </a:stretch>
        </p:blipFill>
        <p:spPr>
          <a:xfrm flipH="1">
            <a:off x="8388424" y="6456067"/>
            <a:ext cx="717027" cy="304759"/>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876" r:id="rId3"/>
    <p:sldLayoutId id="2147483877" r:id="rId4"/>
    <p:sldLayoutId id="2147483878" r:id="rId5"/>
    <p:sldLayoutId id="2147483794" r:id="rId6"/>
    <p:sldLayoutId id="2147483795" r:id="rId7"/>
  </p:sldLayoutIdLst>
  <p:hf hdr="0" dt="0"/>
  <p:txStyles>
    <p:title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86D0A-637A-4949-A10B-2AD9566759A2}"/>
              </a:ext>
            </a:extLst>
          </p:cNvPr>
          <p:cNvSpPr>
            <a:spLocks noGrp="1"/>
          </p:cNvSpPr>
          <p:nvPr>
            <p:ph type="subTitle" idx="1"/>
          </p:nvPr>
        </p:nvSpPr>
        <p:spPr>
          <a:xfrm>
            <a:off x="635861" y="2943420"/>
            <a:ext cx="7910414" cy="2771360"/>
          </a:xfrm>
        </p:spPr>
        <p:txBody>
          <a:bodyPr>
            <a:normAutofit/>
          </a:bodyPr>
          <a:lstStyle/>
          <a:p>
            <a:r>
              <a:rPr lang="en-US" dirty="0"/>
              <a:t>Report on the separation protocol set in CONSORCIO</a:t>
            </a:r>
          </a:p>
        </p:txBody>
      </p:sp>
      <p:sp>
        <p:nvSpPr>
          <p:cNvPr id="4" name="1 Título">
            <a:extLst>
              <a:ext uri="{FF2B5EF4-FFF2-40B4-BE49-F238E27FC236}">
                <a16:creationId xmlns:a16="http://schemas.microsoft.com/office/drawing/2014/main" id="{32004F22-769D-4930-BC35-3BD9A0EC44E4}"/>
              </a:ext>
            </a:extLst>
          </p:cNvPr>
          <p:cNvSpPr txBox="1">
            <a:spLocks/>
          </p:cNvSpPr>
          <p:nvPr/>
        </p:nvSpPr>
        <p:spPr>
          <a:xfrm>
            <a:off x="622026" y="2564904"/>
            <a:ext cx="7920880"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D6DD2-F6DE-4C7A-A8DE-9170F023D90E}"/>
              </a:ext>
            </a:extLst>
          </p:cNvPr>
          <p:cNvSpPr>
            <a:spLocks noGrp="1"/>
          </p:cNvSpPr>
          <p:nvPr>
            <p:ph type="sldNum" sz="quarter" idx="12"/>
          </p:nvPr>
        </p:nvSpPr>
        <p:spPr/>
        <p:txBody>
          <a:bodyPr/>
          <a:lstStyle/>
          <a:p>
            <a:fld id="{D08B38D1-0D29-4AE4-A336-D3E6F13D4D2A}" type="slidenum">
              <a:rPr lang="es-ES" smtClean="0"/>
              <a:pPr/>
              <a:t>2</a:t>
            </a:fld>
            <a:endParaRPr lang="es-ES"/>
          </a:p>
        </p:txBody>
      </p:sp>
    </p:spTree>
    <p:extLst>
      <p:ext uri="{BB962C8B-B14F-4D97-AF65-F5344CB8AC3E}">
        <p14:creationId xmlns:p14="http://schemas.microsoft.com/office/powerpoint/2010/main" val="15133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2FB69-976E-4A25-AB9B-BB6A55C14BAE}"/>
              </a:ext>
            </a:extLst>
          </p:cNvPr>
          <p:cNvSpPr>
            <a:spLocks noGrp="1"/>
          </p:cNvSpPr>
          <p:nvPr>
            <p:ph type="title"/>
          </p:nvPr>
        </p:nvSpPr>
        <p:spPr>
          <a:xfrm>
            <a:off x="1331641" y="18607"/>
            <a:ext cx="7560840" cy="1034129"/>
          </a:xfrm>
        </p:spPr>
        <p:txBody>
          <a:bodyPr/>
          <a:lstStyle/>
          <a:p>
            <a:r>
              <a:rPr lang="en-US" dirty="0"/>
              <a:t>Separation protocol for bulky waste in Valencia area</a:t>
            </a:r>
            <a:endParaRPr lang="en-GB"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sp>
        <p:nvSpPr>
          <p:cNvPr id="4" name="Content Placeholder 3">
            <a:extLst>
              <a:ext uri="{FF2B5EF4-FFF2-40B4-BE49-F238E27FC236}">
                <a16:creationId xmlns:a16="http://schemas.microsoft.com/office/drawing/2014/main" id="{CCF6E64C-B27D-4FBD-9221-31AA13E78830}"/>
              </a:ext>
            </a:extLst>
          </p:cNvPr>
          <p:cNvSpPr>
            <a:spLocks noGrp="1"/>
          </p:cNvSpPr>
          <p:nvPr>
            <p:ph idx="1"/>
          </p:nvPr>
        </p:nvSpPr>
        <p:spPr>
          <a:xfrm>
            <a:off x="323529" y="1340768"/>
            <a:ext cx="6017955" cy="4752528"/>
          </a:xfrm>
        </p:spPr>
        <p:txBody>
          <a:bodyPr/>
          <a:lstStyle/>
          <a:p>
            <a:pPr marL="342900" indent="-342900">
              <a:buFont typeface="Arial" panose="020B0604020202020204" pitchFamily="34" charset="0"/>
              <a:buChar char="•"/>
            </a:pPr>
            <a:r>
              <a:rPr lang="en-US" dirty="0"/>
              <a:t>What separation protocol for bulky waste not suitable for reuse </a:t>
            </a:r>
          </a:p>
          <a:p>
            <a:pPr marL="342900" indent="-342900">
              <a:buFont typeface="Arial" panose="020B0604020202020204" pitchFamily="34" charset="0"/>
              <a:buChar char="•"/>
            </a:pPr>
            <a:r>
              <a:rPr lang="en-US" dirty="0"/>
              <a:t>To provide materials for high added value recycled products </a:t>
            </a:r>
          </a:p>
        </p:txBody>
      </p:sp>
      <p:pic>
        <p:nvPicPr>
          <p:cNvPr id="2" name="Picture 1">
            <a:extLst>
              <a:ext uri="{FF2B5EF4-FFF2-40B4-BE49-F238E27FC236}">
                <a16:creationId xmlns:a16="http://schemas.microsoft.com/office/drawing/2014/main" id="{DBBBE781-404D-41A0-A120-EEB8781EB18D}"/>
              </a:ext>
            </a:extLst>
          </p:cNvPr>
          <p:cNvPicPr>
            <a:picLocks noChangeAspect="1"/>
          </p:cNvPicPr>
          <p:nvPr/>
        </p:nvPicPr>
        <p:blipFill>
          <a:blip r:embed="rId3"/>
          <a:stretch>
            <a:fillRect/>
          </a:stretch>
        </p:blipFill>
        <p:spPr>
          <a:xfrm>
            <a:off x="6802164" y="1340768"/>
            <a:ext cx="2017951" cy="1511939"/>
          </a:xfrm>
          <a:prstGeom prst="rect">
            <a:avLst/>
          </a:prstGeom>
        </p:spPr>
      </p:pic>
      <p:pic>
        <p:nvPicPr>
          <p:cNvPr id="5" name="Picture 4">
            <a:extLst>
              <a:ext uri="{FF2B5EF4-FFF2-40B4-BE49-F238E27FC236}">
                <a16:creationId xmlns:a16="http://schemas.microsoft.com/office/drawing/2014/main" id="{8F45909C-2ECF-4CC2-930C-87053BD1F732}"/>
              </a:ext>
            </a:extLst>
          </p:cNvPr>
          <p:cNvPicPr>
            <a:picLocks noChangeAspect="1"/>
          </p:cNvPicPr>
          <p:nvPr/>
        </p:nvPicPr>
        <p:blipFill>
          <a:blip r:embed="rId4"/>
          <a:stretch>
            <a:fillRect/>
          </a:stretch>
        </p:blipFill>
        <p:spPr>
          <a:xfrm>
            <a:off x="683568" y="3832222"/>
            <a:ext cx="2139761" cy="2225547"/>
          </a:xfrm>
          <a:prstGeom prst="rect">
            <a:avLst/>
          </a:prstGeom>
        </p:spPr>
      </p:pic>
      <p:pic>
        <p:nvPicPr>
          <p:cNvPr id="6" name="Picture 5">
            <a:extLst>
              <a:ext uri="{FF2B5EF4-FFF2-40B4-BE49-F238E27FC236}">
                <a16:creationId xmlns:a16="http://schemas.microsoft.com/office/drawing/2014/main" id="{2A9F6184-1676-4B8C-8995-AD187FBDFC7A}"/>
              </a:ext>
            </a:extLst>
          </p:cNvPr>
          <p:cNvPicPr>
            <a:picLocks noChangeAspect="1"/>
          </p:cNvPicPr>
          <p:nvPr/>
        </p:nvPicPr>
        <p:blipFill>
          <a:blip r:embed="rId5"/>
          <a:stretch>
            <a:fillRect/>
          </a:stretch>
        </p:blipFill>
        <p:spPr>
          <a:xfrm>
            <a:off x="2939478" y="3832221"/>
            <a:ext cx="2027020" cy="2225547"/>
          </a:xfrm>
          <a:prstGeom prst="rect">
            <a:avLst/>
          </a:prstGeom>
        </p:spPr>
      </p:pic>
      <p:pic>
        <p:nvPicPr>
          <p:cNvPr id="9" name="Picture 8">
            <a:extLst>
              <a:ext uri="{FF2B5EF4-FFF2-40B4-BE49-F238E27FC236}">
                <a16:creationId xmlns:a16="http://schemas.microsoft.com/office/drawing/2014/main" id="{3B4846BE-06D4-4C0B-A162-9FC45AF6AF90}"/>
              </a:ext>
            </a:extLst>
          </p:cNvPr>
          <p:cNvPicPr>
            <a:picLocks noChangeAspect="1"/>
          </p:cNvPicPr>
          <p:nvPr/>
        </p:nvPicPr>
        <p:blipFill>
          <a:blip r:embed="rId6"/>
          <a:stretch>
            <a:fillRect/>
          </a:stretch>
        </p:blipFill>
        <p:spPr>
          <a:xfrm>
            <a:off x="5082647" y="3832221"/>
            <a:ext cx="2139761" cy="2196582"/>
          </a:xfrm>
          <a:prstGeom prst="rect">
            <a:avLst/>
          </a:prstGeom>
        </p:spPr>
      </p:pic>
    </p:spTree>
    <p:extLst>
      <p:ext uri="{BB962C8B-B14F-4D97-AF65-F5344CB8AC3E}">
        <p14:creationId xmlns:p14="http://schemas.microsoft.com/office/powerpoint/2010/main" val="324061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F63D2-5E9F-4AAD-A48C-CF32CA9C2E2F}"/>
              </a:ext>
            </a:extLst>
          </p:cNvPr>
          <p:cNvSpPr>
            <a:spLocks noGrp="1"/>
          </p:cNvSpPr>
          <p:nvPr>
            <p:ph type="title"/>
          </p:nvPr>
        </p:nvSpPr>
        <p:spPr>
          <a:xfrm>
            <a:off x="1331641" y="299498"/>
            <a:ext cx="7560840" cy="563231"/>
          </a:xfrm>
        </p:spPr>
        <p:txBody>
          <a:bodyPr/>
          <a:lstStyle/>
          <a:p>
            <a:r>
              <a:rPr lang="en-GB" dirty="0"/>
              <a:t>Methodology </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sp>
        <p:nvSpPr>
          <p:cNvPr id="5" name="Content Placeholder 4">
            <a:extLst>
              <a:ext uri="{FF2B5EF4-FFF2-40B4-BE49-F238E27FC236}">
                <a16:creationId xmlns:a16="http://schemas.microsoft.com/office/drawing/2014/main" id="{774FFECF-A581-468C-979E-9F92DFDC5AAA}"/>
              </a:ext>
            </a:extLst>
          </p:cNvPr>
          <p:cNvSpPr>
            <a:spLocks noGrp="1"/>
          </p:cNvSpPr>
          <p:nvPr>
            <p:ph idx="1"/>
          </p:nvPr>
        </p:nvSpPr>
        <p:spPr>
          <a:xfrm>
            <a:off x="323529" y="1268760"/>
            <a:ext cx="8424935" cy="2736304"/>
          </a:xfrm>
        </p:spPr>
        <p:txBody>
          <a:bodyPr>
            <a:normAutofit lnSpcReduction="10000"/>
          </a:bodyPr>
          <a:lstStyle/>
          <a:p>
            <a:pPr marL="342900" indent="-342900">
              <a:buFont typeface="Arial" panose="020B0604020202020204" pitchFamily="34" charset="0"/>
              <a:buChar char="•"/>
            </a:pPr>
            <a:r>
              <a:rPr lang="en-US" dirty="0"/>
              <a:t>Bulky waste accumulated according to the proposed classification, to test the quantities collected from each flow in 3 weeks.</a:t>
            </a:r>
          </a:p>
          <a:p>
            <a:pPr marL="342900" indent="-342900">
              <a:buFont typeface="Arial" panose="020B0604020202020204" pitchFamily="34" charset="0"/>
              <a:buChar char="•"/>
            </a:pPr>
            <a:r>
              <a:rPr lang="en-US" dirty="0"/>
              <a:t>Review of the proposed segregation </a:t>
            </a:r>
          </a:p>
          <a:p>
            <a:pPr marL="342900" indent="-342900">
              <a:buFont typeface="Arial" panose="020B0604020202020204" pitchFamily="34" charset="0"/>
              <a:buChar char="•"/>
            </a:pPr>
            <a:r>
              <a:rPr lang="en-US" dirty="0"/>
              <a:t>Re-</a:t>
            </a:r>
            <a:r>
              <a:rPr lang="en-US" dirty="0" err="1"/>
              <a:t>organisation</a:t>
            </a:r>
            <a:r>
              <a:rPr lang="en-US" dirty="0"/>
              <a:t> of separation system suitable for CAS and suitable for sorting facilities.</a:t>
            </a:r>
            <a:endParaRPr lang="en-GB" dirty="0"/>
          </a:p>
        </p:txBody>
      </p:sp>
      <p:pic>
        <p:nvPicPr>
          <p:cNvPr id="2" name="Picture 1">
            <a:extLst>
              <a:ext uri="{FF2B5EF4-FFF2-40B4-BE49-F238E27FC236}">
                <a16:creationId xmlns:a16="http://schemas.microsoft.com/office/drawing/2014/main" id="{0214FB2C-2541-4E36-800E-5EC5F5548878}"/>
              </a:ext>
            </a:extLst>
          </p:cNvPr>
          <p:cNvPicPr>
            <a:picLocks noChangeAspect="1"/>
          </p:cNvPicPr>
          <p:nvPr/>
        </p:nvPicPr>
        <p:blipFill>
          <a:blip r:embed="rId3"/>
          <a:stretch>
            <a:fillRect/>
          </a:stretch>
        </p:blipFill>
        <p:spPr>
          <a:xfrm>
            <a:off x="4932040" y="3855824"/>
            <a:ext cx="3666938" cy="2403741"/>
          </a:xfrm>
          <a:prstGeom prst="rect">
            <a:avLst/>
          </a:prstGeom>
        </p:spPr>
      </p:pic>
      <p:pic>
        <p:nvPicPr>
          <p:cNvPr id="3" name="Picture 2">
            <a:extLst>
              <a:ext uri="{FF2B5EF4-FFF2-40B4-BE49-F238E27FC236}">
                <a16:creationId xmlns:a16="http://schemas.microsoft.com/office/drawing/2014/main" id="{51D46480-2157-47C2-B8F5-A02DDF1786E7}"/>
              </a:ext>
            </a:extLst>
          </p:cNvPr>
          <p:cNvPicPr>
            <a:picLocks noChangeAspect="1"/>
          </p:cNvPicPr>
          <p:nvPr/>
        </p:nvPicPr>
        <p:blipFill>
          <a:blip r:embed="rId4"/>
          <a:stretch>
            <a:fillRect/>
          </a:stretch>
        </p:blipFill>
        <p:spPr>
          <a:xfrm rot="16200000">
            <a:off x="1485408" y="3414023"/>
            <a:ext cx="2403741" cy="3287341"/>
          </a:xfrm>
          <a:prstGeom prst="rect">
            <a:avLst/>
          </a:prstGeom>
        </p:spPr>
      </p:pic>
    </p:spTree>
    <p:extLst>
      <p:ext uri="{BB962C8B-B14F-4D97-AF65-F5344CB8AC3E}">
        <p14:creationId xmlns:p14="http://schemas.microsoft.com/office/powerpoint/2010/main" val="312738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2501C-FFBF-4055-9297-9D76174B16C5}"/>
              </a:ext>
            </a:extLst>
          </p:cNvPr>
          <p:cNvSpPr>
            <a:spLocks noGrp="1"/>
          </p:cNvSpPr>
          <p:nvPr>
            <p:ph type="title"/>
          </p:nvPr>
        </p:nvSpPr>
        <p:spPr>
          <a:xfrm>
            <a:off x="1331641" y="299498"/>
            <a:ext cx="7560840" cy="563231"/>
          </a:xfrm>
        </p:spPr>
        <p:txBody>
          <a:bodyPr/>
          <a:lstStyle/>
          <a:p>
            <a:r>
              <a:rPr lang="en-GB" dirty="0"/>
              <a:t>Results</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5</a:t>
            </a:fld>
            <a:endParaRPr lang="es-ES"/>
          </a:p>
        </p:txBody>
      </p:sp>
      <p:sp>
        <p:nvSpPr>
          <p:cNvPr id="4" name="Content Placeholder 3">
            <a:extLst>
              <a:ext uri="{FF2B5EF4-FFF2-40B4-BE49-F238E27FC236}">
                <a16:creationId xmlns:a16="http://schemas.microsoft.com/office/drawing/2014/main" id="{DA96D016-EC46-4E3E-8B2A-46A491AC5609}"/>
              </a:ext>
            </a:extLst>
          </p:cNvPr>
          <p:cNvSpPr>
            <a:spLocks noGrp="1"/>
          </p:cNvSpPr>
          <p:nvPr>
            <p:ph idx="1"/>
          </p:nvPr>
        </p:nvSpPr>
        <p:spPr>
          <a:xfrm>
            <a:off x="323529" y="1340768"/>
            <a:ext cx="4896543" cy="4752528"/>
          </a:xfrm>
        </p:spPr>
        <p:txBody>
          <a:bodyPr vert="horz" lIns="0" tIns="45720" rIns="0" bIns="45720" rtlCol="0">
            <a:normAutofit/>
          </a:bodyPr>
          <a:lstStyle/>
          <a:p>
            <a:pPr marL="0" indent="0">
              <a:buNone/>
            </a:pPr>
            <a:r>
              <a:rPr lang="en-US" dirty="0"/>
              <a:t>In case of container availability:</a:t>
            </a:r>
          </a:p>
          <a:p>
            <a:pPr marL="342900" indent="-342900">
              <a:buFont typeface="Arial" panose="020B0604020202020204" pitchFamily="34" charset="0"/>
              <a:buChar char="•"/>
            </a:pPr>
            <a:r>
              <a:rPr lang="en-US" dirty="0"/>
              <a:t>Possible to pick up foam mattresses and springs separately, avoiding manipulating the waste in the sorting facility.</a:t>
            </a:r>
          </a:p>
          <a:p>
            <a:pPr marL="342900" indent="-342900">
              <a:buFont typeface="Arial" panose="020B0604020202020204" pitchFamily="34" charset="0"/>
              <a:buChar char="•"/>
            </a:pPr>
            <a:r>
              <a:rPr lang="en-US" dirty="0"/>
              <a:t>Possible to collect in a separate container hard plastic.</a:t>
            </a:r>
          </a:p>
          <a:p>
            <a:pPr marL="342900" indent="-342900">
              <a:buFont typeface="Arial" panose="020B0604020202020204" pitchFamily="34" charset="0"/>
              <a:buChar char="•"/>
            </a:pPr>
            <a:r>
              <a:rPr lang="en-US" dirty="0"/>
              <a:t>Too few bulky textiles for separate collection.</a:t>
            </a:r>
            <a:endParaRPr lang="en-GB" dirty="0"/>
          </a:p>
        </p:txBody>
      </p:sp>
      <p:pic>
        <p:nvPicPr>
          <p:cNvPr id="2" name="Picture 1">
            <a:extLst>
              <a:ext uri="{FF2B5EF4-FFF2-40B4-BE49-F238E27FC236}">
                <a16:creationId xmlns:a16="http://schemas.microsoft.com/office/drawing/2014/main" id="{4DB00634-2780-45BA-95AA-9FBA053E8AE7}"/>
              </a:ext>
            </a:extLst>
          </p:cNvPr>
          <p:cNvPicPr>
            <a:picLocks noChangeAspect="1"/>
          </p:cNvPicPr>
          <p:nvPr/>
        </p:nvPicPr>
        <p:blipFill>
          <a:blip r:embed="rId3"/>
          <a:stretch>
            <a:fillRect/>
          </a:stretch>
        </p:blipFill>
        <p:spPr>
          <a:xfrm>
            <a:off x="5837282" y="1340768"/>
            <a:ext cx="2705901" cy="3429000"/>
          </a:xfrm>
          <a:prstGeom prst="rect">
            <a:avLst/>
          </a:prstGeom>
        </p:spPr>
      </p:pic>
    </p:spTree>
    <p:extLst>
      <p:ext uri="{BB962C8B-B14F-4D97-AF65-F5344CB8AC3E}">
        <p14:creationId xmlns:p14="http://schemas.microsoft.com/office/powerpoint/2010/main" val="359727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F622B-D283-432D-A2DC-F20104EF4308}"/>
              </a:ext>
            </a:extLst>
          </p:cNvPr>
          <p:cNvSpPr>
            <a:spLocks noGrp="1"/>
          </p:cNvSpPr>
          <p:nvPr>
            <p:ph type="title"/>
          </p:nvPr>
        </p:nvSpPr>
        <p:spPr>
          <a:xfrm>
            <a:off x="1331641" y="299498"/>
            <a:ext cx="7560840" cy="563231"/>
          </a:xfrm>
        </p:spPr>
        <p:txBody>
          <a:bodyPr/>
          <a:lstStyle/>
          <a:p>
            <a:r>
              <a:rPr lang="en-GB" dirty="0"/>
              <a:t>Conclusions (1)</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6</a:t>
            </a:fld>
            <a:endParaRPr lang="es-ES"/>
          </a:p>
        </p:txBody>
      </p:sp>
      <p:sp>
        <p:nvSpPr>
          <p:cNvPr id="4" name="Content Placeholder 3">
            <a:extLst>
              <a:ext uri="{FF2B5EF4-FFF2-40B4-BE49-F238E27FC236}">
                <a16:creationId xmlns:a16="http://schemas.microsoft.com/office/drawing/2014/main" id="{671491AA-6B00-46FC-852B-7826DF1C7CFF}"/>
              </a:ext>
            </a:extLst>
          </p:cNvPr>
          <p:cNvSpPr>
            <a:spLocks noGrp="1"/>
          </p:cNvSpPr>
          <p:nvPr>
            <p:ph idx="1"/>
          </p:nvPr>
        </p:nvSpPr>
        <p:spPr>
          <a:xfrm>
            <a:off x="323529" y="1340768"/>
            <a:ext cx="8568952" cy="4752528"/>
          </a:xfrm>
        </p:spPr>
        <p:txBody>
          <a:bodyPr>
            <a:normAutofit/>
          </a:bodyPr>
          <a:lstStyle/>
          <a:p>
            <a:pPr marL="0" indent="0">
              <a:buNone/>
            </a:pPr>
            <a:r>
              <a:rPr lang="en-US" dirty="0"/>
              <a:t>Based on the test, here is the new separation protocol by containers to get materials covered by URBANREC actions: </a:t>
            </a:r>
          </a:p>
          <a:p>
            <a:pPr marL="342900" indent="-342900">
              <a:buFont typeface="Arial" panose="020B0604020202020204" pitchFamily="34" charset="0"/>
              <a:buChar char="•"/>
            </a:pPr>
            <a:r>
              <a:rPr lang="en-US" dirty="0"/>
              <a:t>Garden debris (biodegradable waste - garden and park waste)</a:t>
            </a:r>
          </a:p>
          <a:p>
            <a:pPr marL="342900" indent="-342900">
              <a:buFont typeface="Arial" panose="020B0604020202020204" pitchFamily="34" charset="0"/>
              <a:buChar char="•"/>
            </a:pPr>
            <a:r>
              <a:rPr lang="en-US" dirty="0"/>
              <a:t>Construction and demolition waste (mixed construction and demolition waste)</a:t>
            </a:r>
          </a:p>
          <a:p>
            <a:pPr marL="342900" indent="-342900">
              <a:buFont typeface="Arial" panose="020B0604020202020204" pitchFamily="34" charset="0"/>
              <a:buChar char="•"/>
            </a:pPr>
            <a:r>
              <a:rPr lang="en-US" dirty="0"/>
              <a:t>Non-hazardous bulky WEEE </a:t>
            </a:r>
          </a:p>
          <a:p>
            <a:pPr marL="342900" indent="-342900">
              <a:buFont typeface="Arial" panose="020B0604020202020204" pitchFamily="34" charset="0"/>
              <a:buChar char="•"/>
            </a:pPr>
            <a:r>
              <a:rPr lang="en-US" dirty="0"/>
              <a:t>Ferrous scrap (metals, discarded electrical and electronic equipment other than in previous point)</a:t>
            </a:r>
          </a:p>
        </p:txBody>
      </p:sp>
    </p:spTree>
    <p:extLst>
      <p:ext uri="{BB962C8B-B14F-4D97-AF65-F5344CB8AC3E}">
        <p14:creationId xmlns:p14="http://schemas.microsoft.com/office/powerpoint/2010/main" val="391821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291D-6EDE-4F92-84CB-0B68440F5AF9}"/>
              </a:ext>
            </a:extLst>
          </p:cNvPr>
          <p:cNvSpPr>
            <a:spLocks noGrp="1"/>
          </p:cNvSpPr>
          <p:nvPr>
            <p:ph type="title"/>
          </p:nvPr>
        </p:nvSpPr>
        <p:spPr>
          <a:xfrm>
            <a:off x="1331641" y="299498"/>
            <a:ext cx="7560840" cy="563231"/>
          </a:xfrm>
        </p:spPr>
        <p:txBody>
          <a:bodyPr/>
          <a:lstStyle/>
          <a:p>
            <a:r>
              <a:rPr lang="fr-BE" dirty="0"/>
              <a:t>Conclusion (2)</a:t>
            </a:r>
            <a:endParaRPr lang="en-BE" dirty="0"/>
          </a:p>
        </p:txBody>
      </p:sp>
      <p:sp>
        <p:nvSpPr>
          <p:cNvPr id="3" name="Slide Number Placeholder 2">
            <a:extLst>
              <a:ext uri="{FF2B5EF4-FFF2-40B4-BE49-F238E27FC236}">
                <a16:creationId xmlns:a16="http://schemas.microsoft.com/office/drawing/2014/main" id="{6B6C04BF-96F1-4E02-A761-90DA4B608CE9}"/>
              </a:ext>
            </a:extLst>
          </p:cNvPr>
          <p:cNvSpPr>
            <a:spLocks noGrp="1"/>
          </p:cNvSpPr>
          <p:nvPr>
            <p:ph type="sldNum" sz="quarter" idx="12"/>
          </p:nvPr>
        </p:nvSpPr>
        <p:spPr/>
        <p:txBody>
          <a:bodyPr/>
          <a:lstStyle/>
          <a:p>
            <a:fld id="{D08B38D1-0D29-4AE4-A336-D3E6F13D4D2A}" type="slidenum">
              <a:rPr lang="es-ES" smtClean="0"/>
              <a:pPr/>
              <a:t>7</a:t>
            </a:fld>
            <a:endParaRPr lang="es-ES"/>
          </a:p>
        </p:txBody>
      </p:sp>
      <p:sp>
        <p:nvSpPr>
          <p:cNvPr id="4" name="Content Placeholder 3">
            <a:extLst>
              <a:ext uri="{FF2B5EF4-FFF2-40B4-BE49-F238E27FC236}">
                <a16:creationId xmlns:a16="http://schemas.microsoft.com/office/drawing/2014/main" id="{4327529F-50DF-4C9E-94A3-C8D0E6EB7B27}"/>
              </a:ext>
            </a:extLst>
          </p:cNvPr>
          <p:cNvSpPr>
            <a:spLocks noGrp="1"/>
          </p:cNvSpPr>
          <p:nvPr>
            <p:ph idx="1"/>
          </p:nvPr>
        </p:nvSpPr>
        <p:spPr/>
        <p:txBody>
          <a:bodyPr>
            <a:normAutofit lnSpcReduction="10000"/>
          </a:bodyPr>
          <a:lstStyle/>
          <a:p>
            <a:pPr marL="342900" lvl="0" indent="-342900">
              <a:buClr>
                <a:srgbClr val="99CB38"/>
              </a:buClr>
              <a:buFont typeface="Arial" panose="020B0604020202020204" pitchFamily="34" charset="0"/>
              <a:buChar char="•"/>
            </a:pPr>
            <a:r>
              <a:rPr lang="en-GB" dirty="0"/>
              <a:t>Bulky wooden items (furniture, boards, etc.) </a:t>
            </a:r>
          </a:p>
          <a:p>
            <a:pPr marL="342900" lvl="0" indent="-342900">
              <a:buClr>
                <a:srgbClr val="99CB38"/>
              </a:buClr>
              <a:buFont typeface="Arial" panose="020B0604020202020204" pitchFamily="34" charset="0"/>
              <a:buChar char="•"/>
            </a:pPr>
            <a:r>
              <a:rPr lang="en-GB" dirty="0"/>
              <a:t>Furniture made of various materials. (Wood, metal, textiles, foams…)</a:t>
            </a:r>
          </a:p>
          <a:p>
            <a:pPr marL="342900" lvl="0" indent="-342900">
              <a:buClr>
                <a:srgbClr val="99CB38"/>
              </a:buClr>
              <a:buFont typeface="Arial" panose="020B0604020202020204" pitchFamily="34" charset="0"/>
              <a:buChar char="•"/>
            </a:pPr>
            <a:r>
              <a:rPr lang="en-GB" dirty="0"/>
              <a:t>Mattresses (PU Foam mattresses, latex mattresses, spring mattresses...)</a:t>
            </a:r>
          </a:p>
          <a:p>
            <a:pPr marL="635508" lvl="1" indent="-342900">
              <a:buClr>
                <a:srgbClr val="99CB38"/>
              </a:buClr>
              <a:buFont typeface="Arial" panose="020B0604020202020204" pitchFamily="34" charset="0"/>
              <a:buChar char="•"/>
            </a:pPr>
            <a:r>
              <a:rPr lang="en-GB" dirty="0"/>
              <a:t>Foam mattresses</a:t>
            </a:r>
          </a:p>
          <a:p>
            <a:pPr marL="635508" lvl="1" indent="-342900">
              <a:buClr>
                <a:srgbClr val="99CB38"/>
              </a:buClr>
              <a:buFont typeface="Arial" panose="020B0604020202020204" pitchFamily="34" charset="0"/>
              <a:buChar char="•"/>
            </a:pPr>
            <a:r>
              <a:rPr lang="en-GB" dirty="0"/>
              <a:t>Spring mattresses</a:t>
            </a:r>
          </a:p>
          <a:p>
            <a:pPr marL="342900" lvl="0" indent="-342900">
              <a:buClr>
                <a:srgbClr val="99CB38"/>
              </a:buClr>
              <a:buFont typeface="Arial" panose="020B0604020202020204" pitchFamily="34" charset="0"/>
              <a:buChar char="•"/>
            </a:pPr>
            <a:r>
              <a:rPr lang="en-GB" dirty="0"/>
              <a:t>Mixed bulky waste (Any bulky waste not included in the precedent categories)</a:t>
            </a:r>
          </a:p>
          <a:p>
            <a:pPr marL="342900" lvl="0" indent="-342900">
              <a:buClr>
                <a:srgbClr val="99CB38"/>
              </a:buClr>
              <a:buFont typeface="Arial" panose="020B0604020202020204" pitchFamily="34" charset="0"/>
              <a:buChar char="•"/>
            </a:pPr>
            <a:r>
              <a:rPr lang="en-GB" dirty="0"/>
              <a:t>Bulky hard plastics </a:t>
            </a:r>
            <a:endParaRPr lang="en-BE" dirty="0"/>
          </a:p>
        </p:txBody>
      </p:sp>
    </p:spTree>
    <p:extLst>
      <p:ext uri="{BB962C8B-B14F-4D97-AF65-F5344CB8AC3E}">
        <p14:creationId xmlns:p14="http://schemas.microsoft.com/office/powerpoint/2010/main" val="52630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77176-47EA-46A6-B571-FC65E191FBC2}"/>
              </a:ext>
            </a:extLst>
          </p:cNvPr>
          <p:cNvSpPr>
            <a:spLocks noGrp="1"/>
          </p:cNvSpPr>
          <p:nvPr>
            <p:ph type="sldNum" sz="quarter" idx="10"/>
          </p:nvPr>
        </p:nvSpPr>
        <p:spPr/>
        <p:txBody>
          <a:bodyPr/>
          <a:lstStyle/>
          <a:p>
            <a:fld id="{D08B38D1-0D29-4AE4-A336-D3E6F13D4D2A}" type="slidenum">
              <a:rPr lang="es-ES" smtClean="0"/>
              <a:pPr/>
              <a:t>8</a:t>
            </a:fld>
            <a:endParaRPr lang="es-ES"/>
          </a:p>
        </p:txBody>
      </p:sp>
    </p:spTree>
    <p:extLst>
      <p:ext uri="{BB962C8B-B14F-4D97-AF65-F5344CB8AC3E}">
        <p14:creationId xmlns:p14="http://schemas.microsoft.com/office/powerpoint/2010/main" val="320544251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3151</TotalTime>
  <Words>526</Words>
  <Application>Microsoft Office PowerPoint</Application>
  <PresentationFormat>On-screen Show (4:3)</PresentationFormat>
  <Paragraphs>45</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Tahoma</vt:lpstr>
      <vt:lpstr>Retrospección</vt:lpstr>
      <vt:lpstr>PowerPoint Presentation</vt:lpstr>
      <vt:lpstr>PowerPoint Presentation</vt:lpstr>
      <vt:lpstr>Separation protocol for bulky waste in Valencia area</vt:lpstr>
      <vt:lpstr>Methodology </vt:lpstr>
      <vt:lpstr>Results</vt:lpstr>
      <vt:lpstr>Conclusions (1)</vt:lpstr>
      <vt:lpstr>Conclusion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Philippe Micheaux</cp:lastModifiedBy>
  <cp:revision>313</cp:revision>
  <dcterms:created xsi:type="dcterms:W3CDTF">2013-08-07T10:27:33Z</dcterms:created>
  <dcterms:modified xsi:type="dcterms:W3CDTF">2019-06-26T07:01:43Z</dcterms:modified>
</cp:coreProperties>
</file>