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90" r:id="rId1"/>
  </p:sldMasterIdLst>
  <p:notesMasterIdLst>
    <p:notesMasterId r:id="rId10"/>
  </p:notesMasterIdLst>
  <p:handoutMasterIdLst>
    <p:handoutMasterId r:id="rId11"/>
  </p:handoutMasterIdLst>
  <p:sldIdLst>
    <p:sldId id="339" r:id="rId2"/>
    <p:sldId id="367" r:id="rId3"/>
    <p:sldId id="348" r:id="rId4"/>
    <p:sldId id="364" r:id="rId5"/>
    <p:sldId id="363" r:id="rId6"/>
    <p:sldId id="365" r:id="rId7"/>
    <p:sldId id="366" r:id="rId8"/>
    <p:sldId id="368" r:id="rId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bel Crespo" initials="AC" lastIdx="4" clrIdx="0"/>
  <p:cmAuthor id="2" name="Anna Bojanowicz-Bablok"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5F51"/>
    <a:srgbClr val="63A537"/>
    <a:srgbClr val="739A28"/>
    <a:srgbClr val="96C11E"/>
    <a:srgbClr val="3A4B0B"/>
    <a:srgbClr val="0000FF"/>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4906" autoAdjust="0"/>
  </p:normalViewPr>
  <p:slideViewPr>
    <p:cSldViewPr>
      <p:cViewPr varScale="1">
        <p:scale>
          <a:sx n="64" d="100"/>
          <a:sy n="64" d="100"/>
        </p:scale>
        <p:origin x="2006" y="67"/>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howGuides="1">
      <p:cViewPr varScale="1">
        <p:scale>
          <a:sx n="63" d="100"/>
          <a:sy n="63" d="100"/>
        </p:scale>
        <p:origin x="2630"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A13B0F-3F22-48FE-8998-D6FF118A7969}" type="datetimeFigureOut">
              <a:rPr lang="en-GB" smtClean="0"/>
              <a:t>26/06/2019</a:t>
            </a:fld>
            <a:endParaRPr lang="en-GB"/>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FAEFD5-DEB9-4218-B3C6-D90C89033276}" type="slidenum">
              <a:rPr lang="en-GB" smtClean="0"/>
              <a:t>‹#›</a:t>
            </a:fld>
            <a:endParaRPr lang="en-GB"/>
          </a:p>
        </p:txBody>
      </p:sp>
    </p:spTree>
    <p:extLst>
      <p:ext uri="{BB962C8B-B14F-4D97-AF65-F5344CB8AC3E}">
        <p14:creationId xmlns:p14="http://schemas.microsoft.com/office/powerpoint/2010/main" val="107416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D5606E-42B5-4B9C-8970-8DD770EDE35A}" type="datetimeFigureOut">
              <a:rPr lang="es-ES" smtClean="0"/>
              <a:pPr/>
              <a:t>26/06/2019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458200"/>
            <a:ext cx="4725144" cy="684213"/>
          </a:xfrm>
          <a:prstGeom prst="rect">
            <a:avLst/>
          </a:prstGeom>
        </p:spPr>
        <p:txBody>
          <a:bodyPr vert="horz" lIns="91440" tIns="45720" rIns="91440" bIns="45720" rtlCol="0" anchor="b"/>
          <a:lstStyle>
            <a:lvl1pPr algn="l">
              <a:defRPr sz="1200"/>
            </a:lvl1pPr>
          </a:lstStyle>
          <a:p>
            <a:r>
              <a:rPr lang="es-ES" dirty="0">
                <a:latin typeface="Arial" pitchFamily="34" charset="0"/>
                <a:cs typeface="Arial" pitchFamily="34" charset="0"/>
              </a:rPr>
              <a:t>6 </a:t>
            </a:r>
            <a:r>
              <a:rPr lang="es-ES" dirty="0" err="1">
                <a:latin typeface="Arial" pitchFamily="34" charset="0"/>
                <a:cs typeface="Arial" pitchFamily="34" charset="0"/>
              </a:rPr>
              <a:t>Month</a:t>
            </a:r>
            <a:r>
              <a:rPr lang="es-ES" dirty="0">
                <a:latin typeface="Arial" pitchFamily="34" charset="0"/>
                <a:cs typeface="Arial" pitchFamily="34" charset="0"/>
              </a:rPr>
              <a:t> Meeting </a:t>
            </a:r>
          </a:p>
          <a:p>
            <a:r>
              <a:rPr lang="es-ES" dirty="0">
                <a:latin typeface="Arial" pitchFamily="34" charset="0"/>
                <a:cs typeface="Arial" pitchFamily="34" charset="0"/>
              </a:rPr>
              <a:t>15th &amp; 16th </a:t>
            </a:r>
            <a:r>
              <a:rPr lang="es-ES" dirty="0" err="1">
                <a:latin typeface="Arial" pitchFamily="34" charset="0"/>
                <a:cs typeface="Arial" pitchFamily="34" charset="0"/>
              </a:rPr>
              <a:t>November</a:t>
            </a:r>
            <a:r>
              <a:rPr lang="es-ES" dirty="0">
                <a:latin typeface="Arial" pitchFamily="34" charset="0"/>
                <a:cs typeface="Arial" pitchFamily="34" charset="0"/>
              </a:rPr>
              <a:t>, 2016 ,</a:t>
            </a:r>
            <a:r>
              <a:rPr lang="es-ES" dirty="0" err="1">
                <a:latin typeface="Arial" pitchFamily="34" charset="0"/>
                <a:cs typeface="Arial" pitchFamily="34" charset="0"/>
              </a:rPr>
              <a:t>Fraunhofer</a:t>
            </a:r>
            <a:endParaRPr lang="es-ES" dirty="0"/>
          </a:p>
        </p:txBody>
      </p:sp>
    </p:spTree>
    <p:extLst>
      <p:ext uri="{BB962C8B-B14F-4D97-AF65-F5344CB8AC3E}">
        <p14:creationId xmlns:p14="http://schemas.microsoft.com/office/powerpoint/2010/main" val="1015708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document summarizes deliverable “Complete report on </a:t>
            </a:r>
            <a:r>
              <a:rPr lang="en-US" sz="1200" kern="1200" dirty="0" err="1">
                <a:solidFill>
                  <a:schemeClr val="tx1"/>
                </a:solidFill>
                <a:effectLst/>
                <a:latin typeface="+mn-lt"/>
                <a:ea typeface="+mn-ea"/>
                <a:cs typeface="+mn-cs"/>
              </a:rPr>
              <a:t>Valorisation</a:t>
            </a:r>
            <a:r>
              <a:rPr lang="en-US" sz="1200" kern="1200" dirty="0">
                <a:solidFill>
                  <a:schemeClr val="tx1"/>
                </a:solidFill>
                <a:effectLst/>
                <a:latin typeface="+mn-lt"/>
                <a:ea typeface="+mn-ea"/>
                <a:cs typeface="+mn-cs"/>
              </a:rPr>
              <a:t> routes of raw materials obtained from urban bulky waste case studies: PU foam, mixed textiles, hard plastic, hard plastic fractions and wood”; this task was performed by ECOFRAG and started in December 2016 (Month 6 of the project), ending in November 2017 (Month 18 of the project).</a:t>
            </a:r>
          </a:p>
          <a:p>
            <a:r>
              <a:rPr lang="en-US" sz="1200" kern="1200" dirty="0">
                <a:solidFill>
                  <a:schemeClr val="tx1"/>
                </a:solidFill>
                <a:effectLst/>
                <a:latin typeface="+mn-lt"/>
                <a:ea typeface="+mn-ea"/>
                <a:cs typeface="+mn-cs"/>
              </a:rPr>
              <a:t>The report aims at providing a brief presentation on the optimization of the laminated cutting technology (fragmentation) to separate materials and products (urban bulky waste) to be adapted to different urban bulky waste types. ECOFRAG’s fragmentation technology showed to be mainly suitable for foam and mixed textile streams. On one side, the optimization improved the characteristics of products, to achieve the validation for industrial valorization. On the other side, the improvements made increased the efficiency of the process, wasting less time, water and energy.</a:t>
            </a:r>
            <a:endParaRPr lang="en-BE"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175032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a:extLst>
              <a:ext uri="{FF2B5EF4-FFF2-40B4-BE49-F238E27FC236}">
                <a16:creationId xmlns:a16="http://schemas.microsoft.com/office/drawing/2014/main" id="{0FCAC4F3-255E-4C56-8EE0-CB138C0EB7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a:extLst>
              <a:ext uri="{FF2B5EF4-FFF2-40B4-BE49-F238E27FC236}">
                <a16:creationId xmlns:a16="http://schemas.microsoft.com/office/drawing/2014/main" id="{C4719C19-24D1-4CD6-8202-46260D87C6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After the analysis of the materials obtained in the fragmentation process, the results were used to define possible improvements and optimize the parameters of the laminated cutting technology itself, or the pilot plant overall, to obtain the best quality for each of the materials that will be sent to the different </a:t>
            </a:r>
            <a:r>
              <a:rPr lang="en-US" sz="1200" kern="1200" dirty="0" err="1">
                <a:solidFill>
                  <a:schemeClr val="tx1"/>
                </a:solidFill>
                <a:effectLst/>
                <a:latin typeface="+mn-lt"/>
                <a:ea typeface="+mn-ea"/>
                <a:cs typeface="+mn-cs"/>
              </a:rPr>
              <a:t>valorisation</a:t>
            </a:r>
            <a:r>
              <a:rPr lang="en-US" sz="1200" kern="1200" dirty="0">
                <a:solidFill>
                  <a:schemeClr val="tx1"/>
                </a:solidFill>
                <a:effectLst/>
                <a:latin typeface="+mn-lt"/>
                <a:ea typeface="+mn-ea"/>
                <a:cs typeface="+mn-cs"/>
              </a:rPr>
              <a:t> routes.</a:t>
            </a:r>
          </a:p>
          <a:p>
            <a:r>
              <a:rPr lang="en-US" sz="1200" kern="1200" dirty="0">
                <a:solidFill>
                  <a:schemeClr val="tx1"/>
                </a:solidFill>
                <a:effectLst/>
                <a:latin typeface="+mn-lt"/>
                <a:ea typeface="+mn-ea"/>
                <a:cs typeface="+mn-cs"/>
              </a:rPr>
              <a:t>On the part of ECOFRAG, the improvements made were aimed at reducing the amount of water (humidity) of the products obtained, since it was found to be excessive for the correct </a:t>
            </a:r>
            <a:r>
              <a:rPr lang="en-US" sz="1200" kern="1200" dirty="0" err="1">
                <a:solidFill>
                  <a:schemeClr val="tx1"/>
                </a:solidFill>
                <a:effectLst/>
                <a:latin typeface="+mn-lt"/>
                <a:ea typeface="+mn-ea"/>
                <a:cs typeface="+mn-cs"/>
              </a:rPr>
              <a:t>valorisation</a:t>
            </a:r>
            <a:r>
              <a:rPr lang="en-US" sz="1200" kern="1200" dirty="0">
                <a:solidFill>
                  <a:schemeClr val="tx1"/>
                </a:solidFill>
                <a:effectLst/>
                <a:latin typeface="+mn-lt"/>
                <a:ea typeface="+mn-ea"/>
                <a:cs typeface="+mn-cs"/>
              </a:rPr>
              <a:t> in further processes; besides, the efficiency of the fragmentation process was improved, resulting in a reduction of the amount of water and energy consumed.</a:t>
            </a:r>
          </a:p>
          <a:p>
            <a:r>
              <a:rPr lang="en-US" sz="1200" kern="1200" dirty="0">
                <a:solidFill>
                  <a:schemeClr val="tx1"/>
                </a:solidFill>
                <a:effectLst/>
                <a:latin typeface="+mn-lt"/>
                <a:ea typeface="+mn-ea"/>
                <a:cs typeface="+mn-cs"/>
              </a:rPr>
              <a:t>Besides, two other shredding technologies were tested within the URBANREC Project (figure 3): TANA shredder by VAF and VEKO-plan shredder. These technologies were able to fragment the bulky waste in small pieces, although the results obtained for plastics and textile were only suitable for low quality applications</a:t>
            </a:r>
            <a:endParaRPr lang="en-BE" dirty="0"/>
          </a:p>
        </p:txBody>
      </p:sp>
      <p:sp>
        <p:nvSpPr>
          <p:cNvPr id="31748" name="Marcador de número de diapositiva 3">
            <a:extLst>
              <a:ext uri="{FF2B5EF4-FFF2-40B4-BE49-F238E27FC236}">
                <a16:creationId xmlns:a16="http://schemas.microsoft.com/office/drawing/2014/main" id="{F94C6DE4-FC47-4546-B7B9-4FBA7F26EB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D26F74-CBBB-42C1-82CA-9A4B748AFBF4}" type="slidenum">
              <a:rPr lang="es-ES" altLang="es-ES" smtClean="0"/>
              <a:pPr fontAlgn="base">
                <a:spcBef>
                  <a:spcPct val="0"/>
                </a:spcBef>
                <a:spcAft>
                  <a:spcPct val="0"/>
                </a:spcAft>
              </a:pPr>
              <a:t>3</a:t>
            </a:fld>
            <a:endParaRPr lang="es-ES" altLang="es-ES"/>
          </a:p>
        </p:txBody>
      </p:sp>
    </p:spTree>
    <p:extLst>
      <p:ext uri="{BB962C8B-B14F-4D97-AF65-F5344CB8AC3E}">
        <p14:creationId xmlns:p14="http://schemas.microsoft.com/office/powerpoint/2010/main" val="3426147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a:extLst>
              <a:ext uri="{FF2B5EF4-FFF2-40B4-BE49-F238E27FC236}">
                <a16:creationId xmlns:a16="http://schemas.microsoft.com/office/drawing/2014/main" id="{0FCAC4F3-255E-4C56-8EE0-CB138C0EB7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a:extLst>
              <a:ext uri="{FF2B5EF4-FFF2-40B4-BE49-F238E27FC236}">
                <a16:creationId xmlns:a16="http://schemas.microsoft.com/office/drawing/2014/main" id="{C4719C19-24D1-4CD6-8202-46260D87C6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After the previous selection and division of bulky urban waste, ECOFRAG together with the URBANREC industrial partners worked to define which materials were useful for the next phase of validation in industrial manufacturing and which are rejected for this phase and sent to the </a:t>
            </a:r>
            <a:r>
              <a:rPr lang="en-GB" sz="1200" kern="1200" dirty="0">
                <a:solidFill>
                  <a:schemeClr val="tx1"/>
                </a:solidFill>
                <a:effectLst/>
                <a:latin typeface="+mn-lt"/>
                <a:ea typeface="+mn-ea"/>
                <a:cs typeface="+mn-cs"/>
              </a:rPr>
              <a:t>catalytic hydro-gasification (CHGP)</a:t>
            </a:r>
            <a:r>
              <a:rPr lang="en-US" sz="1200" kern="1200" dirty="0">
                <a:solidFill>
                  <a:schemeClr val="tx1"/>
                </a:solidFill>
                <a:effectLst/>
                <a:latin typeface="+mn-lt"/>
                <a:ea typeface="+mn-ea"/>
                <a:cs typeface="+mn-cs"/>
              </a:rPr>
              <a:t> pilot plant.</a:t>
            </a:r>
          </a:p>
          <a:p>
            <a:r>
              <a:rPr lang="en-US" sz="1200" kern="1200" dirty="0">
                <a:solidFill>
                  <a:schemeClr val="tx1"/>
                </a:solidFill>
                <a:effectLst/>
                <a:latin typeface="+mn-lt"/>
                <a:ea typeface="+mn-ea"/>
                <a:cs typeface="+mn-cs"/>
              </a:rPr>
              <a:t>Urban bulky waste is heterogeneous, that is, each waste has a different composition. Technical sheets were elaborated for each type of waste in order to resume and define the main characteristics (appearance, physical state, particle size and humidity) of the recovered bulky waste materials.</a:t>
            </a:r>
          </a:p>
          <a:p>
            <a:r>
              <a:rPr lang="en-US" sz="1200" kern="1200" dirty="0">
                <a:solidFill>
                  <a:schemeClr val="tx1"/>
                </a:solidFill>
                <a:effectLst/>
                <a:latin typeface="+mn-lt"/>
                <a:ea typeface="+mn-ea"/>
                <a:cs typeface="+mn-cs"/>
              </a:rPr>
              <a:t>On the one hand, ECOFRAG’s fragmentation technology is mainly suitable for foam and mixed textile streams. Altogether, seven materials have been defined with an adequate quality to be processed in industrial scale applications (Figure 1).</a:t>
            </a:r>
            <a:endParaRPr lang="en-BE" sz="1200" kern="1200" dirty="0">
              <a:solidFill>
                <a:schemeClr val="tx1"/>
              </a:solidFill>
              <a:effectLst/>
              <a:latin typeface="+mn-lt"/>
              <a:ea typeface="+mn-ea"/>
              <a:cs typeface="+mn-cs"/>
            </a:endParaRPr>
          </a:p>
        </p:txBody>
      </p:sp>
      <p:sp>
        <p:nvSpPr>
          <p:cNvPr id="31748" name="Marcador de número de diapositiva 3">
            <a:extLst>
              <a:ext uri="{FF2B5EF4-FFF2-40B4-BE49-F238E27FC236}">
                <a16:creationId xmlns:a16="http://schemas.microsoft.com/office/drawing/2014/main" id="{F94C6DE4-FC47-4546-B7B9-4FBA7F26EB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D26F74-CBBB-42C1-82CA-9A4B748AFBF4}" type="slidenum">
              <a:rPr lang="es-ES" altLang="es-ES" smtClean="0"/>
              <a:pPr fontAlgn="base">
                <a:spcBef>
                  <a:spcPct val="0"/>
                </a:spcBef>
                <a:spcAft>
                  <a:spcPct val="0"/>
                </a:spcAft>
              </a:pPr>
              <a:t>4</a:t>
            </a:fld>
            <a:endParaRPr lang="es-ES" altLang="es-ES"/>
          </a:p>
        </p:txBody>
      </p:sp>
    </p:spTree>
    <p:extLst>
      <p:ext uri="{BB962C8B-B14F-4D97-AF65-F5344CB8AC3E}">
        <p14:creationId xmlns:p14="http://schemas.microsoft.com/office/powerpoint/2010/main" val="3853637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a:extLst>
              <a:ext uri="{FF2B5EF4-FFF2-40B4-BE49-F238E27FC236}">
                <a16:creationId xmlns:a16="http://schemas.microsoft.com/office/drawing/2014/main" id="{0FCAC4F3-255E-4C56-8EE0-CB138C0EB7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a:extLst>
              <a:ext uri="{FF2B5EF4-FFF2-40B4-BE49-F238E27FC236}">
                <a16:creationId xmlns:a16="http://schemas.microsoft.com/office/drawing/2014/main" id="{C4719C19-24D1-4CD6-8202-46260D87C6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en-US" sz="1200" b="0" kern="1200" dirty="0">
                <a:solidFill>
                  <a:schemeClr val="tx1"/>
                </a:solidFill>
                <a:effectLst/>
                <a:latin typeface="+mn-lt"/>
                <a:ea typeface="+mn-ea"/>
                <a:cs typeface="+mn-cs"/>
              </a:rPr>
              <a:t>1. </a:t>
            </a:r>
            <a:r>
              <a:rPr lang="en-US" sz="1200" b="1" kern="1200" dirty="0">
                <a:solidFill>
                  <a:schemeClr val="tx1"/>
                </a:solidFill>
                <a:effectLst/>
                <a:latin typeface="+mn-lt"/>
                <a:ea typeface="+mn-ea"/>
                <a:cs typeface="+mn-cs"/>
              </a:rPr>
              <a:t>Wood</a:t>
            </a:r>
            <a:r>
              <a:rPr lang="en-US" sz="1200" b="0" kern="1200" dirty="0">
                <a:solidFill>
                  <a:schemeClr val="tx1"/>
                </a:solidFill>
                <a:effectLst/>
                <a:latin typeface="+mn-lt"/>
                <a:ea typeface="+mn-ea"/>
                <a:cs typeface="+mn-cs"/>
              </a:rPr>
              <a:t>: After manual separation process, cutting and fragmentation, wood residues coming from CONSORCIO (Spain) were assessed by IMOG (Belgium) and approved for wood plastic composite (WPC) applications due to their purity and water content (Figure 2); WPC is used to produce outdoor appliances and furniture. Besides, the assessment for CHGP (to obtain methylal) by BPP is being carried out.</a:t>
            </a:r>
          </a:p>
          <a:p>
            <a:r>
              <a:rPr lang="en-US" sz="1200" b="0" kern="1200" dirty="0">
                <a:solidFill>
                  <a:schemeClr val="tx1"/>
                </a:solidFill>
                <a:effectLst/>
                <a:latin typeface="+mn-lt"/>
                <a:ea typeface="+mn-ea"/>
                <a:cs typeface="+mn-cs"/>
              </a:rPr>
              <a:t>2 </a:t>
            </a:r>
            <a:r>
              <a:rPr lang="en-US" sz="1200" b="1" kern="1200" dirty="0" err="1">
                <a:solidFill>
                  <a:schemeClr val="tx1"/>
                </a:solidFill>
                <a:effectLst/>
                <a:latin typeface="+mn-lt"/>
                <a:ea typeface="+mn-ea"/>
                <a:cs typeface="+mn-cs"/>
              </a:rPr>
              <a:t>Matresses</a:t>
            </a:r>
            <a:r>
              <a:rPr lang="en-US" sz="1200" b="0" kern="1200" dirty="0">
                <a:solidFill>
                  <a:schemeClr val="tx1"/>
                </a:solidFill>
                <a:effectLst/>
                <a:latin typeface="+mn-lt"/>
                <a:ea typeface="+mn-ea"/>
                <a:cs typeface="+mn-cs"/>
              </a:rPr>
              <a:t>: Foam mattresses come from CONSORCIO and can be composed of Polyurethane (PU) or Latex foam. First, in the case of mattresses with springs, metal parts were detached and sent for reselling. The fragmentation process resulting in high purity products were assessed for rebounding, that is, the fabrication of new mattresses. In addition, PU foam was assessed for glycolysis, to obtain adhesives. Textile parts were approved to produce textile applications (needlefelts and composites).</a:t>
            </a:r>
          </a:p>
          <a:p>
            <a:r>
              <a:rPr lang="en-US" altLang="es-ES" sz="1200" b="0" kern="1200" dirty="0">
                <a:solidFill>
                  <a:schemeClr val="tx1"/>
                </a:solidFill>
                <a:effectLst/>
                <a:latin typeface="+mn-lt"/>
                <a:ea typeface="+mn-ea"/>
                <a:cs typeface="+mn-cs"/>
              </a:rPr>
              <a:t>3. </a:t>
            </a:r>
            <a:r>
              <a:rPr lang="en-US" altLang="es-ES" sz="1200" b="1" kern="1200" dirty="0" err="1">
                <a:solidFill>
                  <a:schemeClr val="tx1"/>
                </a:solidFill>
                <a:effectLst/>
                <a:latin typeface="+mn-lt"/>
                <a:ea typeface="+mn-ea"/>
                <a:cs typeface="+mn-cs"/>
              </a:rPr>
              <a:t>Tyres</a:t>
            </a:r>
            <a:r>
              <a:rPr lang="en-US" altLang="es-ES" sz="1200" b="0" kern="1200" dirty="0">
                <a:solidFill>
                  <a:schemeClr val="tx1"/>
                </a:solidFill>
                <a:effectLst/>
                <a:latin typeface="+mn-lt"/>
                <a:ea typeface="+mn-ea"/>
                <a:cs typeface="+mn-cs"/>
              </a:rPr>
              <a:t>: After fragmentation, </a:t>
            </a:r>
            <a:r>
              <a:rPr lang="en-US" altLang="es-ES" sz="1200" b="0" kern="1200" dirty="0" err="1">
                <a:solidFill>
                  <a:schemeClr val="tx1"/>
                </a:solidFill>
                <a:effectLst/>
                <a:latin typeface="+mn-lt"/>
                <a:ea typeface="+mn-ea"/>
                <a:cs typeface="+mn-cs"/>
              </a:rPr>
              <a:t>tyres</a:t>
            </a:r>
            <a:r>
              <a:rPr lang="en-US" altLang="es-ES" sz="1200" b="0" kern="1200" dirty="0">
                <a:solidFill>
                  <a:schemeClr val="tx1"/>
                </a:solidFill>
                <a:effectLst/>
                <a:latin typeface="+mn-lt"/>
                <a:ea typeface="+mn-ea"/>
                <a:cs typeface="+mn-cs"/>
              </a:rPr>
              <a:t> were separated into rubber, metal parts and textile parts. The latter were assessed and approved for textile applications, due to their quality.</a:t>
            </a:r>
          </a:p>
          <a:p>
            <a:r>
              <a:rPr lang="en-US" altLang="es-ES" sz="1200" b="0" kern="1200" dirty="0">
                <a:solidFill>
                  <a:schemeClr val="tx1"/>
                </a:solidFill>
                <a:effectLst/>
                <a:latin typeface="+mn-lt"/>
                <a:ea typeface="+mn-ea"/>
                <a:cs typeface="+mn-cs"/>
              </a:rPr>
              <a:t>4. </a:t>
            </a:r>
            <a:r>
              <a:rPr lang="en-US" altLang="es-ES" sz="1200" b="1" kern="1200" dirty="0">
                <a:solidFill>
                  <a:schemeClr val="tx1"/>
                </a:solidFill>
                <a:effectLst/>
                <a:latin typeface="+mn-lt"/>
                <a:ea typeface="+mn-ea"/>
                <a:cs typeface="+mn-cs"/>
              </a:rPr>
              <a:t>Jute carpets</a:t>
            </a:r>
            <a:r>
              <a:rPr lang="en-US" altLang="es-ES" sz="1200" b="0" kern="1200" dirty="0">
                <a:solidFill>
                  <a:schemeClr val="tx1"/>
                </a:solidFill>
                <a:effectLst/>
                <a:latin typeface="+mn-lt"/>
                <a:ea typeface="+mn-ea"/>
                <a:cs typeface="+mn-cs"/>
              </a:rPr>
              <a:t>: Jute carpets coming from VANHEEDE were separated into their front and back parts. Front parts, composed by cellulose </a:t>
            </a:r>
            <a:r>
              <a:rPr lang="en-GB" sz="1200" kern="1200" dirty="0">
                <a:solidFill>
                  <a:schemeClr val="tx1"/>
                </a:solidFill>
                <a:effectLst/>
                <a:latin typeface="+mn-lt"/>
                <a:ea typeface="+mn-ea"/>
                <a:cs typeface="+mn-cs"/>
              </a:rPr>
              <a:t>and Polypropylene (PP), </a:t>
            </a:r>
            <a:r>
              <a:rPr lang="en-US" altLang="es-ES" sz="1200" b="0" kern="1200" dirty="0">
                <a:solidFill>
                  <a:schemeClr val="tx1"/>
                </a:solidFill>
                <a:effectLst/>
                <a:latin typeface="+mn-lt"/>
                <a:ea typeface="+mn-ea"/>
                <a:cs typeface="+mn-cs"/>
              </a:rPr>
              <a:t>were assessed for textile applications (needlefelts and textile composites) while back parts, with high amounts of glue, were not approved for this route.</a:t>
            </a:r>
          </a:p>
          <a:p>
            <a:r>
              <a:rPr lang="es-ES" altLang="es-ES" b="0" dirty="0"/>
              <a:t>5</a:t>
            </a:r>
            <a:r>
              <a:rPr lang="en-US" altLang="es-ES" b="0" dirty="0"/>
              <a:t>. </a:t>
            </a:r>
            <a:r>
              <a:rPr lang="en-US" altLang="es-ES" b="1" dirty="0"/>
              <a:t>Polyamide (PA) carpets</a:t>
            </a:r>
            <a:r>
              <a:rPr lang="en-US" altLang="es-ES" b="0" dirty="0"/>
              <a:t>: Jute carpets coming from VANHEEDE were separated into their front and back parts. Front parts, composed by cellulose, were assessed for textile applications (needlefelts and textile composites) while back parts, with high amounts of glue, were not approved for this route.</a:t>
            </a:r>
          </a:p>
          <a:p>
            <a:r>
              <a:rPr lang="en-US" altLang="es-ES" b="0" dirty="0"/>
              <a:t>6. </a:t>
            </a:r>
            <a:r>
              <a:rPr lang="en-US" altLang="es-ES" b="1" dirty="0"/>
              <a:t>Artificial grass</a:t>
            </a:r>
            <a:r>
              <a:rPr lang="en-US" altLang="es-ES" b="0" dirty="0"/>
              <a:t>: Provided by VANHEEDE, the structure was similar to carpets and were separated into their front and back parts. Green parts composed by Polyethylene (PE) </a:t>
            </a:r>
            <a:r>
              <a:rPr lang="en-US" altLang="es-ES" b="0" dirty="0" err="1"/>
              <a:t>fibres</a:t>
            </a:r>
            <a:r>
              <a:rPr lang="en-US" altLang="es-ES" b="0" dirty="0"/>
              <a:t> were assessed for textile applications (needlefelts and textile composites).</a:t>
            </a:r>
          </a:p>
        </p:txBody>
      </p:sp>
      <p:sp>
        <p:nvSpPr>
          <p:cNvPr id="31748" name="Marcador de número de diapositiva 3">
            <a:extLst>
              <a:ext uri="{FF2B5EF4-FFF2-40B4-BE49-F238E27FC236}">
                <a16:creationId xmlns:a16="http://schemas.microsoft.com/office/drawing/2014/main" id="{F94C6DE4-FC47-4546-B7B9-4FBA7F26EB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D26F74-CBBB-42C1-82CA-9A4B748AFBF4}" type="slidenum">
              <a:rPr lang="es-ES" altLang="es-ES" smtClean="0"/>
              <a:pPr fontAlgn="base">
                <a:spcBef>
                  <a:spcPct val="0"/>
                </a:spcBef>
                <a:spcAft>
                  <a:spcPct val="0"/>
                </a:spcAft>
              </a:pPr>
              <a:t>5</a:t>
            </a:fld>
            <a:endParaRPr lang="es-ES" altLang="es-ES"/>
          </a:p>
        </p:txBody>
      </p:sp>
    </p:spTree>
    <p:extLst>
      <p:ext uri="{BB962C8B-B14F-4D97-AF65-F5344CB8AC3E}">
        <p14:creationId xmlns:p14="http://schemas.microsoft.com/office/powerpoint/2010/main" val="2993927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a:extLst>
              <a:ext uri="{FF2B5EF4-FFF2-40B4-BE49-F238E27FC236}">
                <a16:creationId xmlns:a16="http://schemas.microsoft.com/office/drawing/2014/main" id="{0FCAC4F3-255E-4C56-8EE0-CB138C0EB7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a:extLst>
              <a:ext uri="{FF2B5EF4-FFF2-40B4-BE49-F238E27FC236}">
                <a16:creationId xmlns:a16="http://schemas.microsoft.com/office/drawing/2014/main" id="{C4719C19-24D1-4CD6-8202-46260D87C6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In addition to the above, other streams did not achieve the quality requirements and were sent to CHGP process for the production of methylal.</a:t>
            </a:r>
            <a:endParaRPr lang="en-BE" sz="1200" kern="1200" dirty="0">
              <a:solidFill>
                <a:schemeClr val="tx1"/>
              </a:solidFill>
              <a:effectLst/>
              <a:latin typeface="+mn-lt"/>
              <a:ea typeface="+mn-ea"/>
              <a:cs typeface="+mn-cs"/>
            </a:endParaRPr>
          </a:p>
        </p:txBody>
      </p:sp>
      <p:sp>
        <p:nvSpPr>
          <p:cNvPr id="31748" name="Marcador de número de diapositiva 3">
            <a:extLst>
              <a:ext uri="{FF2B5EF4-FFF2-40B4-BE49-F238E27FC236}">
                <a16:creationId xmlns:a16="http://schemas.microsoft.com/office/drawing/2014/main" id="{F94C6DE4-FC47-4546-B7B9-4FBA7F26EB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D26F74-CBBB-42C1-82CA-9A4B748AFBF4}" type="slidenum">
              <a:rPr lang="es-ES" altLang="es-ES" smtClean="0"/>
              <a:pPr fontAlgn="base">
                <a:spcBef>
                  <a:spcPct val="0"/>
                </a:spcBef>
                <a:spcAft>
                  <a:spcPct val="0"/>
                </a:spcAft>
              </a:pPr>
              <a:t>6</a:t>
            </a:fld>
            <a:endParaRPr lang="es-ES" altLang="es-ES"/>
          </a:p>
        </p:txBody>
      </p:sp>
    </p:spTree>
    <p:extLst>
      <p:ext uri="{BB962C8B-B14F-4D97-AF65-F5344CB8AC3E}">
        <p14:creationId xmlns:p14="http://schemas.microsoft.com/office/powerpoint/2010/main" val="4052433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a:extLst>
              <a:ext uri="{FF2B5EF4-FFF2-40B4-BE49-F238E27FC236}">
                <a16:creationId xmlns:a16="http://schemas.microsoft.com/office/drawing/2014/main" id="{0FCAC4F3-255E-4C56-8EE0-CB138C0EB7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a:extLst>
              <a:ext uri="{FF2B5EF4-FFF2-40B4-BE49-F238E27FC236}">
                <a16:creationId xmlns:a16="http://schemas.microsoft.com/office/drawing/2014/main" id="{C4719C19-24D1-4CD6-8202-46260D87C6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The implementation and adaptation of the fragmentation technology for bulky waste pilot plant, led by ECOFRAG, has been carried out </a:t>
            </a:r>
            <a:r>
              <a:rPr lang="en-US" dirty="0"/>
              <a:t>according to plan</a:t>
            </a:r>
            <a:r>
              <a:rPr lang="en-US" sz="1200" kern="1200" dirty="0">
                <a:solidFill>
                  <a:schemeClr val="tx1"/>
                </a:solidFill>
                <a:effectLst/>
                <a:latin typeface="+mn-lt"/>
                <a:ea typeface="+mn-ea"/>
                <a:cs typeface="+mn-cs"/>
              </a:rPr>
              <a:t>. This optimization, together with the analyses and recommendation made by the industrial and research partners, led to an improvement of material quality (cleanness, purity, size) for the </a:t>
            </a:r>
            <a:r>
              <a:rPr lang="en-US" sz="1200" kern="1200" dirty="0" err="1">
                <a:solidFill>
                  <a:schemeClr val="tx1"/>
                </a:solidFill>
                <a:effectLst/>
                <a:latin typeface="+mn-lt"/>
                <a:ea typeface="+mn-ea"/>
                <a:cs typeface="+mn-cs"/>
              </a:rPr>
              <a:t>valorisation</a:t>
            </a:r>
            <a:r>
              <a:rPr lang="en-US" sz="1200" kern="1200" dirty="0">
                <a:solidFill>
                  <a:schemeClr val="tx1"/>
                </a:solidFill>
                <a:effectLst/>
                <a:latin typeface="+mn-lt"/>
                <a:ea typeface="+mn-ea"/>
                <a:cs typeface="+mn-cs"/>
              </a:rPr>
              <a:t> routes assessed.</a:t>
            </a:r>
            <a:endParaRPr lang="en-BE" sz="1200" kern="1200" dirty="0">
              <a:solidFill>
                <a:schemeClr val="tx1"/>
              </a:solidFill>
              <a:effectLst/>
              <a:latin typeface="+mn-lt"/>
              <a:ea typeface="+mn-ea"/>
              <a:cs typeface="+mn-cs"/>
            </a:endParaRPr>
          </a:p>
        </p:txBody>
      </p:sp>
      <p:sp>
        <p:nvSpPr>
          <p:cNvPr id="31748" name="Marcador de número de diapositiva 3">
            <a:extLst>
              <a:ext uri="{FF2B5EF4-FFF2-40B4-BE49-F238E27FC236}">
                <a16:creationId xmlns:a16="http://schemas.microsoft.com/office/drawing/2014/main" id="{F94C6DE4-FC47-4546-B7B9-4FBA7F26EB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D26F74-CBBB-42C1-82CA-9A4B748AFBF4}" type="slidenum">
              <a:rPr lang="es-ES" altLang="es-ES" smtClean="0"/>
              <a:pPr fontAlgn="base">
                <a:spcBef>
                  <a:spcPct val="0"/>
                </a:spcBef>
                <a:spcAft>
                  <a:spcPct val="0"/>
                </a:spcAft>
              </a:pPr>
              <a:t>7</a:t>
            </a:fld>
            <a:endParaRPr lang="es-ES" altLang="es-ES"/>
          </a:p>
        </p:txBody>
      </p:sp>
    </p:spTree>
    <p:extLst>
      <p:ext uri="{BB962C8B-B14F-4D97-AF65-F5344CB8AC3E}">
        <p14:creationId xmlns:p14="http://schemas.microsoft.com/office/powerpoint/2010/main" val="19294715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urbanrec-project.eu/"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B33A6D45-D56D-4619-84A3-7BBD7A42FF25}"/>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artisticPhotocopy trans="20000" detail="2"/>
                    </a14:imgEffect>
                  </a14:imgLayer>
                </a14:imgProps>
              </a:ext>
              <a:ext uri="{28A0092B-C50C-407E-A947-70E740481C1C}">
                <a14:useLocalDpi xmlns:a14="http://schemas.microsoft.com/office/drawing/2010/main" val="0"/>
              </a:ext>
            </a:extLst>
          </a:blip>
          <a:stretch>
            <a:fillRect/>
          </a:stretch>
        </p:blipFill>
        <p:spPr>
          <a:xfrm>
            <a:off x="179504" y="2524136"/>
            <a:ext cx="9023772" cy="3835389"/>
          </a:xfrm>
          <a:prstGeom prst="rect">
            <a:avLst/>
          </a:prstGeom>
        </p:spPr>
      </p:pic>
      <p:sp>
        <p:nvSpPr>
          <p:cNvPr id="7" name="Rectangle 6"/>
          <p:cNvSpPr/>
          <p:nvPr userDrawn="1"/>
        </p:nvSpPr>
        <p:spPr>
          <a:xfrm>
            <a:off x="2382" y="6400800"/>
            <a:ext cx="9141619" cy="457200"/>
          </a:xfrm>
          <a:prstGeom prst="rect">
            <a:avLst/>
          </a:prstGeom>
          <a:solidFill>
            <a:srgbClr val="63A53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hasCustomPrompt="1"/>
          </p:nvPr>
        </p:nvSpPr>
        <p:spPr>
          <a:xfrm>
            <a:off x="792000" y="2817880"/>
            <a:ext cx="7560000" cy="3392283"/>
          </a:xfrm>
        </p:spPr>
        <p:txBody>
          <a:bodyPr lIns="91440" rIns="91440">
            <a:noAutofit/>
          </a:bodyPr>
          <a:lstStyle>
            <a:lvl1pPr marL="0" indent="0" algn="ctr">
              <a:lnSpc>
                <a:spcPct val="150000"/>
              </a:lnSpc>
              <a:buNone/>
              <a:defRPr sz="4400" cap="none" spc="0" baseline="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dirty="0"/>
              <a:t>Haga clic para modificar el estilo de subtítulo del patrón</a:t>
            </a:r>
            <a:endParaRPr lang="en-US" dirty="0"/>
          </a:p>
        </p:txBody>
      </p:sp>
      <p:pic>
        <p:nvPicPr>
          <p:cNvPr id="9" name="Imagen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62555" y="91899"/>
            <a:ext cx="1835696" cy="1236237"/>
          </a:xfrm>
          <a:prstGeom prst="rect">
            <a:avLst/>
          </a:prstGeom>
        </p:spPr>
      </p:pic>
      <p:sp>
        <p:nvSpPr>
          <p:cNvPr id="11" name="1 Título">
            <a:extLst>
              <a:ext uri="{FF2B5EF4-FFF2-40B4-BE49-F238E27FC236}">
                <a16:creationId xmlns:a16="http://schemas.microsoft.com/office/drawing/2014/main" id="{F563071B-D214-4042-AFA0-8EF86A597842}"/>
              </a:ext>
            </a:extLst>
          </p:cNvPr>
          <p:cNvSpPr txBox="1">
            <a:spLocks/>
          </p:cNvSpPr>
          <p:nvPr userDrawn="1"/>
        </p:nvSpPr>
        <p:spPr>
          <a:xfrm>
            <a:off x="432000" y="1628800"/>
            <a:ext cx="8280000" cy="11521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4400" b="1" dirty="0">
                <a:solidFill>
                  <a:srgbClr val="96C11E"/>
                </a:solidFill>
                <a:latin typeface="Tahoma" panose="020B0604030504040204" pitchFamily="34" charset="0"/>
                <a:ea typeface="Tahoma" panose="020B0604030504040204" pitchFamily="34" charset="0"/>
                <a:cs typeface="Tahoma" panose="020B0604030504040204" pitchFamily="34" charset="0"/>
              </a:rPr>
              <a:t>URBANREC training material</a:t>
            </a:r>
          </a:p>
        </p:txBody>
      </p:sp>
      <p:pic>
        <p:nvPicPr>
          <p:cNvPr id="13" name="Imagen 4">
            <a:extLst>
              <a:ext uri="{FF2B5EF4-FFF2-40B4-BE49-F238E27FC236}">
                <a16:creationId xmlns:a16="http://schemas.microsoft.com/office/drawing/2014/main" id="{5F68C1CE-CB7F-421A-A2AE-9D171C44912C}"/>
              </a:ext>
            </a:extLst>
          </p:cNvPr>
          <p:cNvPicPr>
            <a:picLocks noChangeAspect="1"/>
          </p:cNvPicPr>
          <p:nvPr userDrawn="1"/>
        </p:nvPicPr>
        <p:blipFill>
          <a:blip r:embed="rId5"/>
          <a:stretch>
            <a:fillRect/>
          </a:stretch>
        </p:blipFill>
        <p:spPr>
          <a:xfrm>
            <a:off x="179512" y="169053"/>
            <a:ext cx="1079086" cy="719390"/>
          </a:xfrm>
          <a:prstGeom prst="rect">
            <a:avLst/>
          </a:prstGeom>
        </p:spPr>
      </p:pic>
    </p:spTree>
    <p:extLst>
      <p:ext uri="{BB962C8B-B14F-4D97-AF65-F5344CB8AC3E}">
        <p14:creationId xmlns:p14="http://schemas.microsoft.com/office/powerpoint/2010/main" val="31465309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minder">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a:xfrm>
            <a:off x="8051174" y="6443730"/>
            <a:ext cx="984019" cy="365125"/>
          </a:xfrm>
        </p:spPr>
        <p:txBody>
          <a:bodyPr/>
          <a:lstStyle/>
          <a:p>
            <a:fld id="{D08B38D1-0D29-4AE4-A336-D3E6F13D4D2A}" type="slidenum">
              <a:rPr lang="es-ES" smtClean="0"/>
              <a:pPr/>
              <a:t>‹#›</a:t>
            </a:fld>
            <a:endParaRPr lang="es-ES"/>
          </a:p>
        </p:txBody>
      </p:sp>
      <p:sp>
        <p:nvSpPr>
          <p:cNvPr id="7" name="25 CuadroTexto">
            <a:extLst>
              <a:ext uri="{FF2B5EF4-FFF2-40B4-BE49-F238E27FC236}">
                <a16:creationId xmlns:a16="http://schemas.microsoft.com/office/drawing/2014/main" id="{48395CFA-409E-492D-9EA2-C3CB6A8C0090}"/>
              </a:ext>
            </a:extLst>
          </p:cNvPr>
          <p:cNvSpPr txBox="1">
            <a:spLocks noChangeArrowheads="1"/>
          </p:cNvSpPr>
          <p:nvPr userDrawn="1"/>
        </p:nvSpPr>
        <p:spPr bwMode="auto">
          <a:xfrm>
            <a:off x="1259632" y="200237"/>
            <a:ext cx="74888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chemeClr val="tx2"/>
              </a:buClr>
              <a:buSzPct val="70000"/>
              <a:buFontTx/>
              <a:buNone/>
            </a:pPr>
            <a:r>
              <a:rPr lang="es-ES_tradnl" altLang="es-ES" sz="3600" b="1" kern="1200" spc="-50" baseline="0" dirty="0" err="1">
                <a:solidFill>
                  <a:srgbClr val="96C11E"/>
                </a:solidFill>
                <a:latin typeface="Tahoma" panose="020B0604030504040204" pitchFamily="34" charset="0"/>
                <a:ea typeface="Tahoma" panose="020B0604030504040204" pitchFamily="34" charset="0"/>
                <a:cs typeface="Tahoma" panose="020B0604030504040204" pitchFamily="34" charset="0"/>
              </a:rPr>
              <a:t>Reminder</a:t>
            </a:r>
            <a:r>
              <a:rPr lang="es-ES_tradnl" altLang="es-ES" sz="3600" b="1" kern="1200" spc="-50" baseline="0" dirty="0">
                <a:solidFill>
                  <a:srgbClr val="96C11E"/>
                </a:solidFill>
                <a:latin typeface="Tahoma" panose="020B0604030504040204" pitchFamily="34" charset="0"/>
                <a:ea typeface="Tahoma" panose="020B0604030504040204" pitchFamily="34" charset="0"/>
                <a:cs typeface="Tahoma" panose="020B0604030504040204" pitchFamily="34" charset="0"/>
              </a:rPr>
              <a:t>: Project </a:t>
            </a:r>
            <a:r>
              <a:rPr lang="es-ES_tradnl" altLang="es-ES" sz="3600" b="1" kern="1200" spc="-50" baseline="0" dirty="0" err="1">
                <a:solidFill>
                  <a:srgbClr val="96C11E"/>
                </a:solidFill>
                <a:latin typeface="Tahoma" panose="020B0604030504040204" pitchFamily="34" charset="0"/>
                <a:ea typeface="Tahoma" panose="020B0604030504040204" pitchFamily="34" charset="0"/>
                <a:cs typeface="Tahoma" panose="020B0604030504040204" pitchFamily="34" charset="0"/>
              </a:rPr>
              <a:t>Overview</a:t>
            </a:r>
            <a:endParaRPr lang="es-ES" altLang="es-ES" sz="3600" b="1" kern="1200" spc="-50" baseline="0" dirty="0">
              <a:solidFill>
                <a:srgbClr val="96C11E"/>
              </a:solidFill>
              <a:latin typeface="Tahoma" panose="020B0604030504040204" pitchFamily="34" charset="0"/>
              <a:ea typeface="Tahoma" panose="020B0604030504040204" pitchFamily="34" charset="0"/>
              <a:cs typeface="Tahoma" panose="020B0604030504040204" pitchFamily="34" charset="0"/>
            </a:endParaRPr>
          </a:p>
        </p:txBody>
      </p:sp>
      <p:pic>
        <p:nvPicPr>
          <p:cNvPr id="8" name="Tijdelijke aanduiding voor inhoud 6">
            <a:extLst>
              <a:ext uri="{FF2B5EF4-FFF2-40B4-BE49-F238E27FC236}">
                <a16:creationId xmlns:a16="http://schemas.microsoft.com/office/drawing/2014/main" id="{AB2F7DA3-8C96-43AB-ADDB-141EEF1F38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1268760"/>
            <a:ext cx="8783673" cy="4730144"/>
          </a:xfrm>
          <a:prstGeom prst="rect">
            <a:avLst/>
          </a:prstGeom>
        </p:spPr>
      </p:pic>
    </p:spTree>
    <p:extLst>
      <p:ext uri="{BB962C8B-B14F-4D97-AF65-F5344CB8AC3E}">
        <p14:creationId xmlns:p14="http://schemas.microsoft.com/office/powerpoint/2010/main" val="3258466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ítulo 1"/>
          <p:cNvSpPr>
            <a:spLocks noGrp="1"/>
          </p:cNvSpPr>
          <p:nvPr>
            <p:ph type="title"/>
          </p:nvPr>
        </p:nvSpPr>
        <p:spPr>
          <a:xfrm>
            <a:off x="1331641" y="-171400"/>
            <a:ext cx="7560840" cy="103412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lang="en-GB" sz="3600" b="1" dirty="0">
                <a:solidFill>
                  <a:srgbClr val="96C11E"/>
                </a:solidFill>
                <a:latin typeface="Tahoma" panose="020B0604030504040204" pitchFamily="34" charset="0"/>
                <a:ea typeface="Tahoma" panose="020B0604030504040204" pitchFamily="34" charset="0"/>
                <a:cs typeface="Tahoma" panose="020B0604030504040204" pitchFamily="34" charset="0"/>
              </a:defRPr>
            </a:lvl1pPr>
          </a:lstStyle>
          <a:p>
            <a:pPr marL="0" lvl="0">
              <a:spcBef>
                <a:spcPct val="20000"/>
              </a:spcBef>
              <a:buClr>
                <a:schemeClr val="tx2"/>
              </a:buClr>
              <a:buSzPct val="70000"/>
              <a:buFontTx/>
            </a:pPr>
            <a:r>
              <a:rPr lang="es-ES" dirty="0"/>
              <a:t>Haga clic para modificar el estilo de título del patrón</a:t>
            </a:r>
            <a:endParaRPr lang="en-GB" dirty="0"/>
          </a:p>
        </p:txBody>
      </p:sp>
      <p:sp>
        <p:nvSpPr>
          <p:cNvPr id="8" name="Marcador de número de diapositiva 4">
            <a:extLst>
              <a:ext uri="{FF2B5EF4-FFF2-40B4-BE49-F238E27FC236}">
                <a16:creationId xmlns:a16="http://schemas.microsoft.com/office/drawing/2014/main" id="{64A97D4C-5EDD-4978-B5B0-DE813EDC2B7F}"/>
              </a:ext>
            </a:extLst>
          </p:cNvPr>
          <p:cNvSpPr>
            <a:spLocks noGrp="1"/>
          </p:cNvSpPr>
          <p:nvPr>
            <p:ph type="sldNum" sz="quarter" idx="12"/>
          </p:nvPr>
        </p:nvSpPr>
        <p:spPr>
          <a:xfrm>
            <a:off x="8051174" y="6443730"/>
            <a:ext cx="984019" cy="365125"/>
          </a:xfrm>
        </p:spPr>
        <p:txBody>
          <a:bodyPr/>
          <a:lstStyle/>
          <a:p>
            <a:fld id="{D08B38D1-0D29-4AE4-A336-D3E6F13D4D2A}" type="slidenum">
              <a:rPr lang="es-ES" smtClean="0"/>
              <a:pPr/>
              <a:t>‹#›</a:t>
            </a:fld>
            <a:endParaRPr lang="es-ES"/>
          </a:p>
        </p:txBody>
      </p:sp>
      <p:sp>
        <p:nvSpPr>
          <p:cNvPr id="9" name="Content Placeholder 2">
            <a:extLst>
              <a:ext uri="{FF2B5EF4-FFF2-40B4-BE49-F238E27FC236}">
                <a16:creationId xmlns:a16="http://schemas.microsoft.com/office/drawing/2014/main" id="{A96E1B62-A760-49AE-A891-FA959102D8D8}"/>
              </a:ext>
            </a:extLst>
          </p:cNvPr>
          <p:cNvSpPr>
            <a:spLocks noGrp="1"/>
          </p:cNvSpPr>
          <p:nvPr>
            <p:ph idx="1"/>
          </p:nvPr>
        </p:nvSpPr>
        <p:spPr>
          <a:xfrm>
            <a:off x="323529" y="1340768"/>
            <a:ext cx="8568952" cy="4752528"/>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Tree>
    <p:extLst>
      <p:ext uri="{BB962C8B-B14F-4D97-AF65-F5344CB8AC3E}">
        <p14:creationId xmlns:p14="http://schemas.microsoft.com/office/powerpoint/2010/main" val="2389286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knowledgment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46016F-5228-42C2-A4D8-A70E12ABD46E}"/>
              </a:ext>
            </a:extLst>
          </p:cNvPr>
          <p:cNvSpPr>
            <a:spLocks noGrp="1"/>
          </p:cNvSpPr>
          <p:nvPr>
            <p:ph type="sldNum" sz="quarter" idx="10"/>
          </p:nvPr>
        </p:nvSpPr>
        <p:spPr/>
        <p:txBody>
          <a:bodyPr/>
          <a:lstStyle/>
          <a:p>
            <a:fld id="{D08B38D1-0D29-4AE4-A336-D3E6F13D4D2A}" type="slidenum">
              <a:rPr lang="es-ES" smtClean="0"/>
              <a:pPr/>
              <a:t>‹#›</a:t>
            </a:fld>
            <a:endParaRPr lang="es-ES"/>
          </a:p>
        </p:txBody>
      </p:sp>
      <p:sp>
        <p:nvSpPr>
          <p:cNvPr id="5" name="Rectángulo 1">
            <a:extLst>
              <a:ext uri="{FF2B5EF4-FFF2-40B4-BE49-F238E27FC236}">
                <a16:creationId xmlns:a16="http://schemas.microsoft.com/office/drawing/2014/main" id="{58DD58A3-EA1B-4935-B626-F4247BF73DC1}"/>
              </a:ext>
            </a:extLst>
          </p:cNvPr>
          <p:cNvSpPr>
            <a:spLocks noChangeArrowheads="1"/>
          </p:cNvSpPr>
          <p:nvPr userDrawn="1"/>
        </p:nvSpPr>
        <p:spPr bwMode="auto">
          <a:xfrm>
            <a:off x="899592" y="2780928"/>
            <a:ext cx="7776864" cy="2799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URBANREC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project</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is</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an</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European</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project</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which</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proposal</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was</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submitted</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to</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Call</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H2020-WASTE-2015, “A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resource</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to</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recycle</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reuse</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and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recover</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raw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materials</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Topic</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WASTE-6a-2015 “Eco-</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innovative</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solutions</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and has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received</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funding</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from</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the</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European</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Union’s</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Horizon</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2020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research</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and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innovation</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programme</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dirty="0" err="1">
                <a:solidFill>
                  <a:srgbClr val="455F51"/>
                </a:solidFill>
                <a:latin typeface="Tahoma" panose="020B0604030504040204" pitchFamily="34" charset="0"/>
                <a:ea typeface="Tahoma" panose="020B0604030504040204" pitchFamily="34" charset="0"/>
                <a:cs typeface="Tahoma" panose="020B0604030504040204" pitchFamily="34" charset="0"/>
              </a:rPr>
              <a:t>under</a:t>
            </a:r>
            <a:r>
              <a:rPr lang="es-ES" altLang="en-US" sz="2000"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grant</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agreement</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a:t>
            </a:r>
            <a:r>
              <a:rPr lang="es-ES" altLang="en-US" sz="2000" b="1" dirty="0" err="1">
                <a:solidFill>
                  <a:srgbClr val="455F51"/>
                </a:solidFill>
                <a:latin typeface="Tahoma" panose="020B0604030504040204" pitchFamily="34" charset="0"/>
                <a:ea typeface="Tahoma" panose="020B0604030504040204" pitchFamily="34" charset="0"/>
                <a:cs typeface="Tahoma" panose="020B0604030504040204" pitchFamily="34" charset="0"/>
              </a:rPr>
              <a:t>nº</a:t>
            </a:r>
            <a:r>
              <a:rPr lang="es-ES" altLang="en-US" sz="2000" b="1" dirty="0">
                <a:solidFill>
                  <a:srgbClr val="455F51"/>
                </a:solidFill>
                <a:latin typeface="Tahoma" panose="020B0604030504040204" pitchFamily="34" charset="0"/>
                <a:ea typeface="Tahoma" panose="020B0604030504040204" pitchFamily="34" charset="0"/>
                <a:cs typeface="Tahoma" panose="020B0604030504040204" pitchFamily="34" charset="0"/>
              </a:rPr>
              <a:t> 690103.</a:t>
            </a:r>
          </a:p>
        </p:txBody>
      </p:sp>
      <p:pic>
        <p:nvPicPr>
          <p:cNvPr id="6" name="Imagen 4">
            <a:extLst>
              <a:ext uri="{FF2B5EF4-FFF2-40B4-BE49-F238E27FC236}">
                <a16:creationId xmlns:a16="http://schemas.microsoft.com/office/drawing/2014/main" id="{2E6EE652-86B1-47BE-B718-A9D7708D5AD2}"/>
              </a:ext>
            </a:extLst>
          </p:cNvPr>
          <p:cNvPicPr>
            <a:picLocks noChangeAspect="1"/>
          </p:cNvPicPr>
          <p:nvPr userDrawn="1"/>
        </p:nvPicPr>
        <p:blipFill>
          <a:blip r:embed="rId2"/>
          <a:stretch>
            <a:fillRect/>
          </a:stretch>
        </p:blipFill>
        <p:spPr>
          <a:xfrm>
            <a:off x="3815916" y="1628800"/>
            <a:ext cx="1512169" cy="1008112"/>
          </a:xfrm>
          <a:prstGeom prst="rect">
            <a:avLst/>
          </a:prstGeom>
        </p:spPr>
      </p:pic>
      <p:sp>
        <p:nvSpPr>
          <p:cNvPr id="7" name="Title 1">
            <a:extLst>
              <a:ext uri="{FF2B5EF4-FFF2-40B4-BE49-F238E27FC236}">
                <a16:creationId xmlns:a16="http://schemas.microsoft.com/office/drawing/2014/main" id="{AD26F7E8-B4C3-4A1A-B10F-CB0F393F949E}"/>
              </a:ext>
            </a:extLst>
          </p:cNvPr>
          <p:cNvSpPr txBox="1">
            <a:spLocks/>
          </p:cNvSpPr>
          <p:nvPr userDrawn="1"/>
        </p:nvSpPr>
        <p:spPr>
          <a:xfrm>
            <a:off x="1331640" y="-171400"/>
            <a:ext cx="7543800" cy="105791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lang="es-ES" sz="3600" b="1" kern="1200" spc="-50" baseline="0" dirty="0">
                <a:solidFill>
                  <a:srgbClr val="96C11E"/>
                </a:solidFill>
                <a:latin typeface="Tahoma" panose="020B0604030504040204" pitchFamily="34" charset="0"/>
                <a:ea typeface="Tahoma" panose="020B0604030504040204" pitchFamily="34" charset="0"/>
                <a:cs typeface="Tahoma" panose="020B0604030504040204" pitchFamily="34" charset="0"/>
              </a:defRPr>
            </a:lvl1pPr>
          </a:lstStyle>
          <a:p>
            <a:r>
              <a:rPr lang="en-US" dirty="0"/>
              <a:t>Acknowledgments</a:t>
            </a:r>
            <a:endParaRPr lang="en-GB" dirty="0"/>
          </a:p>
        </p:txBody>
      </p:sp>
    </p:spTree>
    <p:extLst>
      <p:ext uri="{BB962C8B-B14F-4D97-AF65-F5344CB8AC3E}">
        <p14:creationId xmlns:p14="http://schemas.microsoft.com/office/powerpoint/2010/main" val="358537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2650F43-01E3-493D-98F7-7FF9FE9CA32E}"/>
              </a:ext>
            </a:extLst>
          </p:cNvPr>
          <p:cNvSpPr>
            <a:spLocks noGrp="1"/>
          </p:cNvSpPr>
          <p:nvPr>
            <p:ph type="sldNum" sz="quarter" idx="10"/>
          </p:nvPr>
        </p:nvSpPr>
        <p:spPr/>
        <p:txBody>
          <a:bodyPr/>
          <a:lstStyle/>
          <a:p>
            <a:fld id="{D08B38D1-0D29-4AE4-A336-D3E6F13D4D2A}" type="slidenum">
              <a:rPr lang="es-ES" smtClean="0"/>
              <a:pPr/>
              <a:t>‹#›</a:t>
            </a:fld>
            <a:endParaRPr lang="es-ES" dirty="0"/>
          </a:p>
        </p:txBody>
      </p:sp>
      <p:sp>
        <p:nvSpPr>
          <p:cNvPr id="4" name="CuadroTexto 1">
            <a:extLst>
              <a:ext uri="{FF2B5EF4-FFF2-40B4-BE49-F238E27FC236}">
                <a16:creationId xmlns:a16="http://schemas.microsoft.com/office/drawing/2014/main" id="{10E7A417-58E1-410A-8464-A4BDC1426E18}"/>
              </a:ext>
            </a:extLst>
          </p:cNvPr>
          <p:cNvSpPr txBox="1"/>
          <p:nvPr userDrawn="1"/>
        </p:nvSpPr>
        <p:spPr>
          <a:xfrm>
            <a:off x="2352578" y="4149080"/>
            <a:ext cx="4198585" cy="830997"/>
          </a:xfrm>
          <a:prstGeom prst="rect">
            <a:avLst/>
          </a:prstGeom>
          <a:noFill/>
        </p:spPr>
        <p:txBody>
          <a:bodyPr wrap="none" rtlCol="0">
            <a:spAutoFit/>
          </a:bodyPr>
          <a:lstStyle/>
          <a:p>
            <a:pPr algn="ctr"/>
            <a:endParaRPr lang="es-ES" sz="2400" b="1" dirty="0">
              <a:solidFill>
                <a:srgbClr val="96C11E"/>
              </a:solidFill>
              <a:latin typeface="Tahoma" panose="020B0604030504040204" pitchFamily="34" charset="0"/>
              <a:ea typeface="Tahoma" panose="020B0604030504040204" pitchFamily="34" charset="0"/>
              <a:cs typeface="Tahoma" panose="020B0604030504040204" pitchFamily="34" charset="0"/>
            </a:endParaRPr>
          </a:p>
          <a:p>
            <a:pPr algn="ctr"/>
            <a:r>
              <a:rPr lang="es-ES" sz="2400" b="1" dirty="0">
                <a:solidFill>
                  <a:srgbClr val="96C11E"/>
                </a:solidFill>
                <a:latin typeface="Tahoma" panose="020B060403050404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www.urbanrec-project.eu</a:t>
            </a:r>
            <a:endParaRPr lang="es-ES" sz="2400" b="1" dirty="0">
              <a:solidFill>
                <a:srgbClr val="96C11E"/>
              </a:solidFill>
              <a:latin typeface="Tahoma" panose="020B0604030504040204" pitchFamily="34" charset="0"/>
              <a:ea typeface="Tahoma" panose="020B0604030504040204" pitchFamily="34" charset="0"/>
              <a:cs typeface="Tahoma" panose="020B0604030504040204" pitchFamily="34" charset="0"/>
            </a:endParaRPr>
          </a:p>
        </p:txBody>
      </p:sp>
      <p:sp>
        <p:nvSpPr>
          <p:cNvPr id="5" name="Titel 1">
            <a:extLst>
              <a:ext uri="{FF2B5EF4-FFF2-40B4-BE49-F238E27FC236}">
                <a16:creationId xmlns:a16="http://schemas.microsoft.com/office/drawing/2014/main" id="{9AB084AE-FAC2-44F8-8277-EF273D0FC058}"/>
              </a:ext>
            </a:extLst>
          </p:cNvPr>
          <p:cNvSpPr>
            <a:spLocks noGrp="1"/>
          </p:cNvSpPr>
          <p:nvPr>
            <p:ph type="title"/>
          </p:nvPr>
        </p:nvSpPr>
        <p:spPr>
          <a:xfrm>
            <a:off x="743871" y="1916832"/>
            <a:ext cx="7416000" cy="1116000"/>
          </a:xfrm>
        </p:spPr>
        <p:txBody>
          <a:bodyPr>
            <a:normAutofit/>
          </a:bodyPr>
          <a:lstStyle/>
          <a:p>
            <a:pPr algn="ctr"/>
            <a:r>
              <a:rPr lang="nl-BE" sz="4000" b="1" dirty="0">
                <a:solidFill>
                  <a:srgbClr val="94C11D"/>
                </a:solidFill>
                <a:latin typeface="Tahoma" panose="020B0604030504040204" pitchFamily="34" charset="0"/>
                <a:ea typeface="Tahoma" panose="020B0604030504040204" pitchFamily="34" charset="0"/>
                <a:cs typeface="Tahoma" panose="020B0604030504040204" pitchFamily="34" charset="0"/>
              </a:rPr>
              <a:t>Thank you for your attention</a:t>
            </a:r>
            <a:endParaRPr lang="en-GB" sz="4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19106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a:xfrm>
            <a:off x="822961" y="6459786"/>
            <a:ext cx="1854203" cy="365125"/>
          </a:xfrm>
          <a:prstGeom prst="rect">
            <a:avLst/>
          </a:prstGeom>
        </p:spPr>
        <p:txBody>
          <a:bodyPr/>
          <a:lstStyle/>
          <a:p>
            <a:fld id="{03EB0E14-E1E6-4FC3-BEDA-8C5DCBE36C9C}" type="datetime1">
              <a:rPr lang="es-ES" smtClean="0"/>
              <a:t>26/06/2019</a:t>
            </a:fld>
            <a:endParaRPr lang="es-ES"/>
          </a:p>
        </p:txBody>
      </p:sp>
      <p:sp>
        <p:nvSpPr>
          <p:cNvPr id="7" name="Slide Number Placeholder 6"/>
          <p:cNvSpPr>
            <a:spLocks noGrp="1"/>
          </p:cNvSpPr>
          <p:nvPr>
            <p:ph type="sldNum" sz="quarter" idx="12"/>
          </p:nvPr>
        </p:nvSpPr>
        <p:spPr/>
        <p:txBody>
          <a:bodyPr/>
          <a:lstStyle/>
          <a:p>
            <a:fld id="{D08B38D1-0D29-4AE4-A336-D3E6F13D4D2A}" type="slidenum">
              <a:rPr lang="es-ES" smtClean="0"/>
              <a:pPr/>
              <a:t>‹#›</a:t>
            </a:fld>
            <a:endParaRPr lang="es-ES"/>
          </a:p>
        </p:txBody>
      </p:sp>
    </p:spTree>
    <p:extLst>
      <p:ext uri="{BB962C8B-B14F-4D97-AF65-F5344CB8AC3E}">
        <p14:creationId xmlns:p14="http://schemas.microsoft.com/office/powerpoint/2010/main" val="1481045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22960" y="2582334"/>
            <a:ext cx="3703320" cy="3378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63440" y="2582334"/>
            <a:ext cx="3703320" cy="3378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a:xfrm>
            <a:off x="822961" y="6459786"/>
            <a:ext cx="1854203" cy="365125"/>
          </a:xfrm>
          <a:prstGeom prst="rect">
            <a:avLst/>
          </a:prstGeom>
        </p:spPr>
        <p:txBody>
          <a:bodyPr/>
          <a:lstStyle/>
          <a:p>
            <a:fld id="{35FA3425-E2D8-444F-B93B-151AD24C688D}" type="datetime1">
              <a:rPr lang="es-ES" smtClean="0"/>
              <a:t>26/06/2019</a:t>
            </a:fld>
            <a:endParaRPr lang="es-ES"/>
          </a:p>
        </p:txBody>
      </p:sp>
      <p:sp>
        <p:nvSpPr>
          <p:cNvPr id="9" name="Slide Number Placeholder 8"/>
          <p:cNvSpPr>
            <a:spLocks noGrp="1"/>
          </p:cNvSpPr>
          <p:nvPr>
            <p:ph type="sldNum" sz="quarter" idx="12"/>
          </p:nvPr>
        </p:nvSpPr>
        <p:spPr/>
        <p:txBody>
          <a:bodyPr/>
          <a:lstStyle/>
          <a:p>
            <a:fld id="{D08B38D1-0D29-4AE4-A336-D3E6F13D4D2A}" type="slidenum">
              <a:rPr lang="es-ES" smtClean="0"/>
              <a:pPr/>
              <a:t>‹#›</a:t>
            </a:fld>
            <a:endParaRPr lang="es-ES"/>
          </a:p>
        </p:txBody>
      </p:sp>
    </p:spTree>
    <p:extLst>
      <p:ext uri="{BB962C8B-B14F-4D97-AF65-F5344CB8AC3E}">
        <p14:creationId xmlns:p14="http://schemas.microsoft.com/office/powerpoint/2010/main" val="2372250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chemeClr val="bg1"/>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userDrawn="1"/>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349410" y="-133658"/>
            <a:ext cx="7543800" cy="1057912"/>
          </a:xfrm>
          <a:prstGeom prst="rect">
            <a:avLst/>
          </a:prstGeom>
        </p:spPr>
        <p:txBody>
          <a:bodyPr vert="horz" lIns="91440" tIns="45720" rIns="91440" bIns="45720" rtlCol="0" anchor="b">
            <a:norm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881279" y="1910386"/>
            <a:ext cx="7543801" cy="4023360"/>
          </a:xfrm>
          <a:prstGeom prst="rect">
            <a:avLst/>
          </a:prstGeom>
        </p:spPr>
        <p:txBody>
          <a:bodyPr vert="horz" lIns="0" tIns="45720" rIns="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6" name="Slide Number Placeholder 5"/>
          <p:cNvSpPr>
            <a:spLocks noGrp="1"/>
          </p:cNvSpPr>
          <p:nvPr>
            <p:ph type="sldNum" sz="quarter" idx="4"/>
          </p:nvPr>
        </p:nvSpPr>
        <p:spPr>
          <a:xfrm>
            <a:off x="8052477" y="6435758"/>
            <a:ext cx="984019" cy="365125"/>
          </a:xfrm>
          <a:prstGeom prst="rect">
            <a:avLst/>
          </a:prstGeom>
        </p:spPr>
        <p:txBody>
          <a:bodyPr vert="horz" lIns="91440" tIns="45720" rIns="91440" bIns="45720" rtlCol="0" anchor="ctr"/>
          <a:lstStyle>
            <a:lvl1pPr algn="r">
              <a:defRPr sz="1050">
                <a:solidFill>
                  <a:srgbClr val="FFFFFF"/>
                </a:solidFill>
              </a:defRPr>
            </a:lvl1pPr>
          </a:lstStyle>
          <a:p>
            <a:fld id="{D08B38D1-0D29-4AE4-A336-D3E6F13D4D2A}" type="slidenum">
              <a:rPr lang="es-ES" smtClean="0"/>
              <a:pPr/>
              <a:t>‹#›</a:t>
            </a:fld>
            <a:endParaRPr lang="es-ES" dirty="0"/>
          </a:p>
        </p:txBody>
      </p:sp>
      <p:sp>
        <p:nvSpPr>
          <p:cNvPr id="13" name="Text Placeholder 3">
            <a:extLst>
              <a:ext uri="{FF2B5EF4-FFF2-40B4-BE49-F238E27FC236}">
                <a16:creationId xmlns:a16="http://schemas.microsoft.com/office/drawing/2014/main" id="{BCDE0C25-4C81-4F97-AC5D-B18777F1815F}"/>
              </a:ext>
            </a:extLst>
          </p:cNvPr>
          <p:cNvSpPr txBox="1">
            <a:spLocks/>
          </p:cNvSpPr>
          <p:nvPr userDrawn="1"/>
        </p:nvSpPr>
        <p:spPr>
          <a:xfrm>
            <a:off x="1166238" y="6554715"/>
            <a:ext cx="7153231" cy="401205"/>
          </a:xfrm>
          <a:prstGeom prst="rect">
            <a:avLst/>
          </a:prstGeom>
        </p:spPr>
        <p:txBody>
          <a:bodyPr>
            <a:normAutofit/>
          </a:bodyPr>
          <a:lstStyle>
            <a:lvl1pPr marL="91440" indent="-91440" algn="r"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2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100" dirty="0"/>
              <a:t>URBANREC training Material - Title of deliverable to change in master slides</a:t>
            </a:r>
            <a:endParaRPr lang="en-GB" sz="1100" dirty="0"/>
          </a:p>
        </p:txBody>
      </p:sp>
      <p:pic>
        <p:nvPicPr>
          <p:cNvPr id="17" name="Picture 16">
            <a:extLst>
              <a:ext uri="{FF2B5EF4-FFF2-40B4-BE49-F238E27FC236}">
                <a16:creationId xmlns:a16="http://schemas.microsoft.com/office/drawing/2014/main" id="{BE85262B-6E12-4B64-BEBE-285CE786F4E3}"/>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79512" y="102682"/>
            <a:ext cx="1089421" cy="733663"/>
          </a:xfrm>
          <a:prstGeom prst="rect">
            <a:avLst/>
          </a:prstGeom>
        </p:spPr>
      </p:pic>
      <p:pic>
        <p:nvPicPr>
          <p:cNvPr id="18" name="Imagen 4">
            <a:extLst>
              <a:ext uri="{FF2B5EF4-FFF2-40B4-BE49-F238E27FC236}">
                <a16:creationId xmlns:a16="http://schemas.microsoft.com/office/drawing/2014/main" id="{7942BD81-0CD8-4E78-8233-343D32EFA02D}"/>
              </a:ext>
            </a:extLst>
          </p:cNvPr>
          <p:cNvPicPr>
            <a:picLocks noChangeAspect="1"/>
          </p:cNvPicPr>
          <p:nvPr userDrawn="1"/>
        </p:nvPicPr>
        <p:blipFill>
          <a:blip r:embed="rId10"/>
          <a:stretch>
            <a:fillRect/>
          </a:stretch>
        </p:blipFill>
        <p:spPr>
          <a:xfrm>
            <a:off x="127039" y="6225855"/>
            <a:ext cx="754240" cy="502826"/>
          </a:xfrm>
          <a:prstGeom prst="rect">
            <a:avLst/>
          </a:prstGeom>
        </p:spPr>
      </p:pic>
      <p:pic>
        <p:nvPicPr>
          <p:cNvPr id="10" name="Picture 9">
            <a:extLst>
              <a:ext uri="{FF2B5EF4-FFF2-40B4-BE49-F238E27FC236}">
                <a16:creationId xmlns:a16="http://schemas.microsoft.com/office/drawing/2014/main" id="{6EDCA211-7858-4D75-AADB-A77C04244FE3}"/>
              </a:ext>
            </a:extLst>
          </p:cNvPr>
          <p:cNvPicPr>
            <a:picLocks noChangeAspect="1"/>
          </p:cNvPicPr>
          <p:nvPr userDrawn="1"/>
        </p:nvPicPr>
        <p:blipFill>
          <a:blip r:embed="rId11" cstate="print">
            <a:biLevel thresh="25000"/>
            <a:extLst>
              <a:ext uri="{28A0092B-C50C-407E-A947-70E740481C1C}">
                <a14:useLocalDpi xmlns:a14="http://schemas.microsoft.com/office/drawing/2010/main" val="0"/>
              </a:ext>
            </a:extLst>
          </a:blip>
          <a:stretch>
            <a:fillRect/>
          </a:stretch>
        </p:blipFill>
        <p:spPr>
          <a:xfrm flipH="1">
            <a:off x="8388424" y="6456067"/>
            <a:ext cx="717027" cy="304759"/>
          </a:xfrm>
          <a:prstGeom prst="rect">
            <a:avLst/>
          </a:prstGeom>
        </p:spPr>
      </p:pic>
    </p:spTree>
    <p:extLst>
      <p:ext uri="{BB962C8B-B14F-4D97-AF65-F5344CB8AC3E}">
        <p14:creationId xmlns:p14="http://schemas.microsoft.com/office/powerpoint/2010/main" val="544052374"/>
      </p:ext>
    </p:extLst>
  </p:cSld>
  <p:clrMap bg1="lt1" tx1="dk1" bg2="lt2" tx2="dk2" accent1="accent1" accent2="accent2" accent3="accent3" accent4="accent4" accent5="accent5" accent6="accent6" hlink="hlink" folHlink="folHlink"/>
  <p:sldLayoutIdLst>
    <p:sldLayoutId id="2147483791" r:id="rId1"/>
    <p:sldLayoutId id="2147483874" r:id="rId2"/>
    <p:sldLayoutId id="2147483876" r:id="rId3"/>
    <p:sldLayoutId id="2147483877" r:id="rId4"/>
    <p:sldLayoutId id="2147483878" r:id="rId5"/>
    <p:sldLayoutId id="2147483794" r:id="rId6"/>
    <p:sldLayoutId id="2147483795" r:id="rId7"/>
  </p:sldLayoutIdLst>
  <p:hf hdr="0" dt="0"/>
  <p:txStyles>
    <p:titleStyle>
      <a:lvl1pPr algn="l" defTabSz="914400" rtl="0" eaLnBrk="1" latinLnBrk="0" hangingPunct="1">
        <a:lnSpc>
          <a:spcPct val="85000"/>
        </a:lnSpc>
        <a:spcBef>
          <a:spcPct val="0"/>
        </a:spcBef>
        <a:buNone/>
        <a:defRPr lang="es-ES" sz="3600" b="1" kern="1200" spc="-50" baseline="0" dirty="0">
          <a:solidFill>
            <a:srgbClr val="96C11E"/>
          </a:solidFill>
          <a:latin typeface="Tahoma" panose="020B0604030504040204" pitchFamily="34" charset="0"/>
          <a:ea typeface="Tahoma" panose="020B0604030504040204" pitchFamily="34" charset="0"/>
          <a:cs typeface="Tahoma" panose="020B0604030504040204"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A3A86D0A-637A-4949-A10B-2AD9566759A2}"/>
              </a:ext>
            </a:extLst>
          </p:cNvPr>
          <p:cNvSpPr>
            <a:spLocks noGrp="1"/>
          </p:cNvSpPr>
          <p:nvPr>
            <p:ph type="subTitle" idx="1"/>
          </p:nvPr>
        </p:nvSpPr>
        <p:spPr>
          <a:xfrm>
            <a:off x="635861" y="2943420"/>
            <a:ext cx="7910414" cy="2771360"/>
          </a:xfrm>
        </p:spPr>
        <p:txBody>
          <a:bodyPr>
            <a:normAutofit/>
          </a:bodyPr>
          <a:lstStyle/>
          <a:p>
            <a:r>
              <a:rPr lang="en-US" dirty="0" err="1"/>
              <a:t>Valorisation</a:t>
            </a:r>
            <a:r>
              <a:rPr lang="en-US" dirty="0"/>
              <a:t> routes of materials from urban bulky waste</a:t>
            </a:r>
          </a:p>
        </p:txBody>
      </p:sp>
      <p:sp>
        <p:nvSpPr>
          <p:cNvPr id="4" name="1 Título">
            <a:extLst>
              <a:ext uri="{FF2B5EF4-FFF2-40B4-BE49-F238E27FC236}">
                <a16:creationId xmlns:a16="http://schemas.microsoft.com/office/drawing/2014/main" id="{32004F22-769D-4930-BC35-3BD9A0EC44E4}"/>
              </a:ext>
            </a:extLst>
          </p:cNvPr>
          <p:cNvSpPr txBox="1">
            <a:spLocks/>
          </p:cNvSpPr>
          <p:nvPr/>
        </p:nvSpPr>
        <p:spPr>
          <a:xfrm>
            <a:off x="622026" y="2564904"/>
            <a:ext cx="7920880" cy="352839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ES" sz="2000" b="1" dirty="0">
              <a:solidFill>
                <a:srgbClr val="0066FF"/>
              </a:solidFill>
              <a:latin typeface="+mn-lt"/>
              <a:ea typeface="+mn-ea"/>
              <a:cs typeface="+mn-cs"/>
            </a:endParaRPr>
          </a:p>
        </p:txBody>
      </p:sp>
    </p:spTree>
    <p:extLst>
      <p:ext uri="{BB962C8B-B14F-4D97-AF65-F5344CB8AC3E}">
        <p14:creationId xmlns:p14="http://schemas.microsoft.com/office/powerpoint/2010/main" val="1121968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8D6DD2-F6DE-4C7A-A8DE-9170F023D90E}"/>
              </a:ext>
            </a:extLst>
          </p:cNvPr>
          <p:cNvSpPr>
            <a:spLocks noGrp="1"/>
          </p:cNvSpPr>
          <p:nvPr>
            <p:ph type="sldNum" sz="quarter" idx="12"/>
          </p:nvPr>
        </p:nvSpPr>
        <p:spPr/>
        <p:txBody>
          <a:bodyPr/>
          <a:lstStyle/>
          <a:p>
            <a:fld id="{D08B38D1-0D29-4AE4-A336-D3E6F13D4D2A}" type="slidenum">
              <a:rPr lang="es-ES" smtClean="0"/>
              <a:pPr/>
              <a:t>2</a:t>
            </a:fld>
            <a:endParaRPr lang="es-ES"/>
          </a:p>
        </p:txBody>
      </p:sp>
    </p:spTree>
    <p:extLst>
      <p:ext uri="{BB962C8B-B14F-4D97-AF65-F5344CB8AC3E}">
        <p14:creationId xmlns:p14="http://schemas.microsoft.com/office/powerpoint/2010/main" val="1513393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E21CD-0997-48EB-8C6F-AE1E53C79931}"/>
              </a:ext>
            </a:extLst>
          </p:cNvPr>
          <p:cNvSpPr>
            <a:spLocks noGrp="1"/>
          </p:cNvSpPr>
          <p:nvPr>
            <p:ph type="title"/>
          </p:nvPr>
        </p:nvSpPr>
        <p:spPr>
          <a:xfrm>
            <a:off x="1331641" y="18607"/>
            <a:ext cx="7560840" cy="1034129"/>
          </a:xfrm>
        </p:spPr>
        <p:txBody>
          <a:bodyPr/>
          <a:lstStyle/>
          <a:p>
            <a:r>
              <a:rPr lang="en-GB" dirty="0"/>
              <a:t>Modifications and improvements of fragmentation technology</a:t>
            </a:r>
          </a:p>
        </p:txBody>
      </p:sp>
      <p:sp>
        <p:nvSpPr>
          <p:cNvPr id="7" name="6 Marcador de número de diapositiva">
            <a:extLst>
              <a:ext uri="{FF2B5EF4-FFF2-40B4-BE49-F238E27FC236}">
                <a16:creationId xmlns:a16="http://schemas.microsoft.com/office/drawing/2014/main" id="{CBEFD3DD-F480-4E86-81B8-635282A1D76A}"/>
              </a:ext>
            </a:extLst>
          </p:cNvPr>
          <p:cNvSpPr>
            <a:spLocks noGrp="1"/>
          </p:cNvSpPr>
          <p:nvPr>
            <p:ph type="sldNum" sz="quarter" idx="12"/>
          </p:nvPr>
        </p:nvSpPr>
        <p:spPr/>
        <p:txBody>
          <a:bodyPr/>
          <a:lstStyle/>
          <a:p>
            <a:pPr>
              <a:defRPr/>
            </a:pPr>
            <a:fld id="{6D51AFD7-9A67-4415-BA32-30C8A8A1FE59}" type="slidenum">
              <a:rPr lang="es-ES"/>
              <a:pPr>
                <a:defRPr/>
              </a:pPr>
              <a:t>3</a:t>
            </a:fld>
            <a:endParaRPr lang="es-ES"/>
          </a:p>
        </p:txBody>
      </p:sp>
      <p:sp>
        <p:nvSpPr>
          <p:cNvPr id="3" name="Content Placeholder 2">
            <a:extLst>
              <a:ext uri="{FF2B5EF4-FFF2-40B4-BE49-F238E27FC236}">
                <a16:creationId xmlns:a16="http://schemas.microsoft.com/office/drawing/2014/main" id="{2837EDC5-EB3D-4D6E-B56C-3DDC2A2F7BF7}"/>
              </a:ext>
            </a:extLst>
          </p:cNvPr>
          <p:cNvSpPr>
            <a:spLocks noGrp="1"/>
          </p:cNvSpPr>
          <p:nvPr>
            <p:ph idx="1"/>
          </p:nvPr>
        </p:nvSpPr>
        <p:spPr/>
        <p:txBody>
          <a:bodyPr>
            <a:normAutofit/>
          </a:bodyPr>
          <a:lstStyle/>
          <a:p>
            <a:pPr marL="342900" lvl="0" indent="-342900">
              <a:buClr>
                <a:srgbClr val="99CB38"/>
              </a:buClr>
              <a:buFont typeface="Arial" panose="020B0604020202020204" pitchFamily="34" charset="0"/>
              <a:buChar char="•"/>
            </a:pPr>
            <a:r>
              <a:rPr lang="en-US" dirty="0"/>
              <a:t>Analysis of the materials obtained in the fragmentation process in order to identify possible improvements and optimization of the technology to obtain best quality of materials</a:t>
            </a:r>
          </a:p>
          <a:p>
            <a:pPr marL="342900" lvl="0" indent="-342900">
              <a:buClr>
                <a:srgbClr val="99CB38"/>
              </a:buClr>
              <a:buFont typeface="Arial" panose="020B0604020202020204" pitchFamily="34" charset="0"/>
              <a:buChar char="•"/>
            </a:pPr>
            <a:r>
              <a:rPr lang="en-US" dirty="0"/>
              <a:t>Main objective: reducing the amount of water of the products obtained after fragmentation using laminated cutting technology</a:t>
            </a:r>
          </a:p>
          <a:p>
            <a:pPr marL="342900" lvl="0" indent="-342900">
              <a:buClr>
                <a:srgbClr val="99CB38"/>
              </a:buClr>
              <a:buFont typeface="Arial" panose="020B0604020202020204" pitchFamily="34" charset="0"/>
              <a:buChar char="•"/>
            </a:pPr>
            <a:r>
              <a:rPr lang="en-US" dirty="0"/>
              <a:t>Other shredding technologies tested to fragment the bulky waste in small pieces, but resulting plastics and textile fractions only suitable for low quality applications. </a:t>
            </a:r>
            <a:endParaRPr lang="en-BE" dirty="0"/>
          </a:p>
        </p:txBody>
      </p:sp>
    </p:spTree>
    <p:extLst>
      <p:ext uri="{BB962C8B-B14F-4D97-AF65-F5344CB8AC3E}">
        <p14:creationId xmlns:p14="http://schemas.microsoft.com/office/powerpoint/2010/main" val="2626580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2F63D2-5E9F-4AAD-A48C-CF32CA9C2E2F}"/>
              </a:ext>
            </a:extLst>
          </p:cNvPr>
          <p:cNvSpPr>
            <a:spLocks noGrp="1"/>
          </p:cNvSpPr>
          <p:nvPr>
            <p:ph type="title"/>
          </p:nvPr>
        </p:nvSpPr>
        <p:spPr>
          <a:xfrm>
            <a:off x="1331641" y="18607"/>
            <a:ext cx="7560840" cy="1034129"/>
          </a:xfrm>
        </p:spPr>
        <p:txBody>
          <a:bodyPr/>
          <a:lstStyle/>
          <a:p>
            <a:r>
              <a:rPr lang="en-GB" dirty="0"/>
              <a:t>Results and valorisation routes (1)</a:t>
            </a:r>
          </a:p>
        </p:txBody>
      </p:sp>
      <p:sp>
        <p:nvSpPr>
          <p:cNvPr id="7" name="6 Marcador de número de diapositiva">
            <a:extLst>
              <a:ext uri="{FF2B5EF4-FFF2-40B4-BE49-F238E27FC236}">
                <a16:creationId xmlns:a16="http://schemas.microsoft.com/office/drawing/2014/main" id="{CBEFD3DD-F480-4E86-81B8-635282A1D76A}"/>
              </a:ext>
            </a:extLst>
          </p:cNvPr>
          <p:cNvSpPr>
            <a:spLocks noGrp="1"/>
          </p:cNvSpPr>
          <p:nvPr>
            <p:ph type="sldNum" sz="quarter" idx="12"/>
          </p:nvPr>
        </p:nvSpPr>
        <p:spPr/>
        <p:txBody>
          <a:bodyPr/>
          <a:lstStyle/>
          <a:p>
            <a:pPr>
              <a:defRPr/>
            </a:pPr>
            <a:fld id="{6D51AFD7-9A67-4415-BA32-30C8A8A1FE59}" type="slidenum">
              <a:rPr lang="es-ES"/>
              <a:pPr>
                <a:defRPr/>
              </a:pPr>
              <a:t>4</a:t>
            </a:fld>
            <a:endParaRPr lang="es-ES"/>
          </a:p>
        </p:txBody>
      </p:sp>
      <p:sp>
        <p:nvSpPr>
          <p:cNvPr id="5" name="Content Placeholder 4">
            <a:extLst>
              <a:ext uri="{FF2B5EF4-FFF2-40B4-BE49-F238E27FC236}">
                <a16:creationId xmlns:a16="http://schemas.microsoft.com/office/drawing/2014/main" id="{774FFECF-A581-468C-979E-9F92DFDC5AAA}"/>
              </a:ext>
            </a:extLst>
          </p:cNvPr>
          <p:cNvSpPr>
            <a:spLocks noGrp="1"/>
          </p:cNvSpPr>
          <p:nvPr>
            <p:ph idx="1"/>
          </p:nvPr>
        </p:nvSpPr>
        <p:spPr>
          <a:xfrm>
            <a:off x="323529" y="1268760"/>
            <a:ext cx="8352927" cy="4824536"/>
          </a:xfrm>
        </p:spPr>
        <p:txBody>
          <a:bodyPr>
            <a:normAutofit/>
          </a:bodyPr>
          <a:lstStyle/>
          <a:p>
            <a:pPr marL="342900" indent="-342900">
              <a:buFont typeface="Arial" panose="020B0604020202020204" pitchFamily="34" charset="0"/>
              <a:buChar char="•"/>
            </a:pPr>
            <a:r>
              <a:rPr lang="en-US" dirty="0"/>
              <a:t>Bulky urban waste is heterogeneous</a:t>
            </a:r>
          </a:p>
          <a:p>
            <a:pPr marL="342900" indent="-342900">
              <a:buFont typeface="Arial" panose="020B0604020202020204" pitchFamily="34" charset="0"/>
              <a:buChar char="•"/>
            </a:pPr>
            <a:r>
              <a:rPr lang="en-US" dirty="0"/>
              <a:t>Technical sheets elaborated to resume and define the main characteristics (appearance, physical state, particle size and humidity) of the recovered bulky waste materials</a:t>
            </a:r>
          </a:p>
          <a:p>
            <a:pPr marL="342900" indent="-342900">
              <a:buFont typeface="Arial" panose="020B0604020202020204" pitchFamily="34" charset="0"/>
              <a:buChar char="•"/>
            </a:pPr>
            <a:r>
              <a:rPr lang="en-US" dirty="0"/>
              <a:t>ECOFRAG’s fragmentation technology mainly suitable for foam and mixed textile streams</a:t>
            </a:r>
          </a:p>
          <a:p>
            <a:pPr marL="342900" indent="-342900">
              <a:buFont typeface="Arial" panose="020B0604020202020204" pitchFamily="34" charset="0"/>
              <a:buChar char="•"/>
            </a:pPr>
            <a:r>
              <a:rPr lang="en-US" dirty="0"/>
              <a:t>Altogether, seven materials have been defined with an adequate quality to be processed in industrial scale applications</a:t>
            </a:r>
            <a:endParaRPr lang="en-GB" dirty="0"/>
          </a:p>
        </p:txBody>
      </p:sp>
    </p:spTree>
    <p:extLst>
      <p:ext uri="{BB962C8B-B14F-4D97-AF65-F5344CB8AC3E}">
        <p14:creationId xmlns:p14="http://schemas.microsoft.com/office/powerpoint/2010/main" val="3127385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82FB69-976E-4A25-AB9B-BB6A55C14BAE}"/>
              </a:ext>
            </a:extLst>
          </p:cNvPr>
          <p:cNvSpPr>
            <a:spLocks noGrp="1"/>
          </p:cNvSpPr>
          <p:nvPr>
            <p:ph type="title"/>
          </p:nvPr>
        </p:nvSpPr>
        <p:spPr>
          <a:xfrm>
            <a:off x="1331641" y="18607"/>
            <a:ext cx="7560840" cy="1034129"/>
          </a:xfrm>
        </p:spPr>
        <p:txBody>
          <a:bodyPr/>
          <a:lstStyle/>
          <a:p>
            <a:r>
              <a:rPr lang="en-GB" dirty="0"/>
              <a:t>Results and valorisation routes  adequate quality materials (2) </a:t>
            </a:r>
          </a:p>
        </p:txBody>
      </p:sp>
      <p:sp>
        <p:nvSpPr>
          <p:cNvPr id="7" name="6 Marcador de número de diapositiva">
            <a:extLst>
              <a:ext uri="{FF2B5EF4-FFF2-40B4-BE49-F238E27FC236}">
                <a16:creationId xmlns:a16="http://schemas.microsoft.com/office/drawing/2014/main" id="{CBEFD3DD-F480-4E86-81B8-635282A1D76A}"/>
              </a:ext>
            </a:extLst>
          </p:cNvPr>
          <p:cNvSpPr>
            <a:spLocks noGrp="1"/>
          </p:cNvSpPr>
          <p:nvPr>
            <p:ph type="sldNum" sz="quarter" idx="12"/>
          </p:nvPr>
        </p:nvSpPr>
        <p:spPr/>
        <p:txBody>
          <a:bodyPr/>
          <a:lstStyle/>
          <a:p>
            <a:pPr>
              <a:defRPr/>
            </a:pPr>
            <a:fld id="{6D51AFD7-9A67-4415-BA32-30C8A8A1FE59}" type="slidenum">
              <a:rPr lang="es-ES"/>
              <a:pPr>
                <a:defRPr/>
              </a:pPr>
              <a:t>5</a:t>
            </a:fld>
            <a:endParaRPr lang="es-ES"/>
          </a:p>
        </p:txBody>
      </p:sp>
      <p:pic>
        <p:nvPicPr>
          <p:cNvPr id="6" name="Content Placeholder 5">
            <a:extLst>
              <a:ext uri="{FF2B5EF4-FFF2-40B4-BE49-F238E27FC236}">
                <a16:creationId xmlns:a16="http://schemas.microsoft.com/office/drawing/2014/main" id="{0B23A617-26BC-4D93-800A-A6BBA0CF8DDF}"/>
              </a:ext>
            </a:extLst>
          </p:cNvPr>
          <p:cNvPicPr>
            <a:picLocks noGrp="1" noChangeAspect="1"/>
          </p:cNvPicPr>
          <p:nvPr>
            <p:ph idx="1"/>
          </p:nvPr>
        </p:nvPicPr>
        <p:blipFill>
          <a:blip r:embed="rId3"/>
          <a:stretch>
            <a:fillRect/>
          </a:stretch>
        </p:blipFill>
        <p:spPr>
          <a:xfrm>
            <a:off x="664798" y="1388960"/>
            <a:ext cx="7887429" cy="4656343"/>
          </a:xfrm>
          <a:prstGeom prst="rect">
            <a:avLst/>
          </a:prstGeom>
        </p:spPr>
      </p:pic>
    </p:spTree>
    <p:extLst>
      <p:ext uri="{BB962C8B-B14F-4D97-AF65-F5344CB8AC3E}">
        <p14:creationId xmlns:p14="http://schemas.microsoft.com/office/powerpoint/2010/main" val="3240611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62501C-FFBF-4055-9297-9D76174B16C5}"/>
              </a:ext>
            </a:extLst>
          </p:cNvPr>
          <p:cNvSpPr>
            <a:spLocks noGrp="1"/>
          </p:cNvSpPr>
          <p:nvPr>
            <p:ph type="title"/>
          </p:nvPr>
        </p:nvSpPr>
        <p:spPr>
          <a:xfrm>
            <a:off x="1331641" y="18607"/>
            <a:ext cx="7560840" cy="1034129"/>
          </a:xfrm>
        </p:spPr>
        <p:txBody>
          <a:bodyPr/>
          <a:lstStyle/>
          <a:p>
            <a:r>
              <a:rPr lang="en-GB" dirty="0"/>
              <a:t>Results and valorisation routes material for CHGP process (3)</a:t>
            </a:r>
          </a:p>
        </p:txBody>
      </p:sp>
      <p:sp>
        <p:nvSpPr>
          <p:cNvPr id="7" name="6 Marcador de número de diapositiva">
            <a:extLst>
              <a:ext uri="{FF2B5EF4-FFF2-40B4-BE49-F238E27FC236}">
                <a16:creationId xmlns:a16="http://schemas.microsoft.com/office/drawing/2014/main" id="{CBEFD3DD-F480-4E86-81B8-635282A1D76A}"/>
              </a:ext>
            </a:extLst>
          </p:cNvPr>
          <p:cNvSpPr>
            <a:spLocks noGrp="1"/>
          </p:cNvSpPr>
          <p:nvPr>
            <p:ph type="sldNum" sz="quarter" idx="12"/>
          </p:nvPr>
        </p:nvSpPr>
        <p:spPr/>
        <p:txBody>
          <a:bodyPr/>
          <a:lstStyle/>
          <a:p>
            <a:pPr>
              <a:defRPr/>
            </a:pPr>
            <a:fld id="{6D51AFD7-9A67-4415-BA32-30C8A8A1FE59}" type="slidenum">
              <a:rPr lang="es-ES"/>
              <a:pPr>
                <a:defRPr/>
              </a:pPr>
              <a:t>6</a:t>
            </a:fld>
            <a:endParaRPr lang="es-ES"/>
          </a:p>
        </p:txBody>
      </p:sp>
      <p:pic>
        <p:nvPicPr>
          <p:cNvPr id="2" name="Picture 1">
            <a:extLst>
              <a:ext uri="{FF2B5EF4-FFF2-40B4-BE49-F238E27FC236}">
                <a16:creationId xmlns:a16="http://schemas.microsoft.com/office/drawing/2014/main" id="{D8D6ECF2-4A2C-432C-B2AD-410907EE2E85}"/>
              </a:ext>
            </a:extLst>
          </p:cNvPr>
          <p:cNvPicPr>
            <a:picLocks noChangeAspect="1"/>
          </p:cNvPicPr>
          <p:nvPr/>
        </p:nvPicPr>
        <p:blipFill>
          <a:blip r:embed="rId3"/>
          <a:stretch>
            <a:fillRect/>
          </a:stretch>
        </p:blipFill>
        <p:spPr>
          <a:xfrm>
            <a:off x="499285" y="1059171"/>
            <a:ext cx="8145429" cy="4739657"/>
          </a:xfrm>
          <a:prstGeom prst="rect">
            <a:avLst/>
          </a:prstGeom>
        </p:spPr>
      </p:pic>
    </p:spTree>
    <p:extLst>
      <p:ext uri="{BB962C8B-B14F-4D97-AF65-F5344CB8AC3E}">
        <p14:creationId xmlns:p14="http://schemas.microsoft.com/office/powerpoint/2010/main" val="3597277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9F622B-D283-432D-A2DC-F20104EF4308}"/>
              </a:ext>
            </a:extLst>
          </p:cNvPr>
          <p:cNvSpPr>
            <a:spLocks noGrp="1"/>
          </p:cNvSpPr>
          <p:nvPr>
            <p:ph type="title"/>
          </p:nvPr>
        </p:nvSpPr>
        <p:spPr>
          <a:xfrm>
            <a:off x="1331641" y="299498"/>
            <a:ext cx="7560840" cy="563231"/>
          </a:xfrm>
        </p:spPr>
        <p:txBody>
          <a:bodyPr/>
          <a:lstStyle/>
          <a:p>
            <a:r>
              <a:rPr lang="en-GB" dirty="0"/>
              <a:t>Conclusions</a:t>
            </a:r>
          </a:p>
        </p:txBody>
      </p:sp>
      <p:sp>
        <p:nvSpPr>
          <p:cNvPr id="7" name="6 Marcador de número de diapositiva">
            <a:extLst>
              <a:ext uri="{FF2B5EF4-FFF2-40B4-BE49-F238E27FC236}">
                <a16:creationId xmlns:a16="http://schemas.microsoft.com/office/drawing/2014/main" id="{CBEFD3DD-F480-4E86-81B8-635282A1D76A}"/>
              </a:ext>
            </a:extLst>
          </p:cNvPr>
          <p:cNvSpPr>
            <a:spLocks noGrp="1"/>
          </p:cNvSpPr>
          <p:nvPr>
            <p:ph type="sldNum" sz="quarter" idx="12"/>
          </p:nvPr>
        </p:nvSpPr>
        <p:spPr/>
        <p:txBody>
          <a:bodyPr/>
          <a:lstStyle/>
          <a:p>
            <a:pPr>
              <a:defRPr/>
            </a:pPr>
            <a:fld id="{6D51AFD7-9A67-4415-BA32-30C8A8A1FE59}" type="slidenum">
              <a:rPr lang="es-ES"/>
              <a:pPr>
                <a:defRPr/>
              </a:pPr>
              <a:t>7</a:t>
            </a:fld>
            <a:endParaRPr lang="es-ES"/>
          </a:p>
        </p:txBody>
      </p:sp>
      <p:sp>
        <p:nvSpPr>
          <p:cNvPr id="4" name="Content Placeholder 3">
            <a:extLst>
              <a:ext uri="{FF2B5EF4-FFF2-40B4-BE49-F238E27FC236}">
                <a16:creationId xmlns:a16="http://schemas.microsoft.com/office/drawing/2014/main" id="{671491AA-6B00-46FC-852B-7826DF1C7CFF}"/>
              </a:ext>
            </a:extLst>
          </p:cNvPr>
          <p:cNvSpPr>
            <a:spLocks noGrp="1"/>
          </p:cNvSpPr>
          <p:nvPr>
            <p:ph idx="1"/>
          </p:nvPr>
        </p:nvSpPr>
        <p:spPr>
          <a:xfrm>
            <a:off x="323529" y="1340768"/>
            <a:ext cx="7272807" cy="4752528"/>
          </a:xfrm>
        </p:spPr>
        <p:txBody>
          <a:bodyPr>
            <a:normAutofit/>
          </a:bodyPr>
          <a:lstStyle/>
          <a:p>
            <a:pPr marL="342900" indent="-342900">
              <a:buFont typeface="Arial" panose="020B0604020202020204" pitchFamily="34" charset="0"/>
              <a:buChar char="•"/>
            </a:pPr>
            <a:r>
              <a:rPr lang="en-US" dirty="0"/>
              <a:t>Implementation and adaptation of the fragmentation technology for bulky waste plant carried out according to plan.</a:t>
            </a:r>
          </a:p>
          <a:p>
            <a:pPr marL="342900" indent="-342900">
              <a:buFont typeface="Arial" panose="020B0604020202020204" pitchFamily="34" charset="0"/>
              <a:buChar char="•"/>
            </a:pPr>
            <a:r>
              <a:rPr lang="en-US" dirty="0"/>
              <a:t>This optimization, together with the analyses and recommendations, led to an improvement of material quality (cleanness, purity, size) for the </a:t>
            </a:r>
            <a:r>
              <a:rPr lang="en-US" dirty="0" err="1"/>
              <a:t>valorisation</a:t>
            </a:r>
            <a:r>
              <a:rPr lang="en-US" dirty="0"/>
              <a:t> routes that were assessed.</a:t>
            </a:r>
            <a:endParaRPr lang="en-GB" dirty="0"/>
          </a:p>
        </p:txBody>
      </p:sp>
    </p:spTree>
    <p:extLst>
      <p:ext uri="{BB962C8B-B14F-4D97-AF65-F5344CB8AC3E}">
        <p14:creationId xmlns:p14="http://schemas.microsoft.com/office/powerpoint/2010/main" val="3918218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977176-47EA-46A6-B571-FC65E191FBC2}"/>
              </a:ext>
            </a:extLst>
          </p:cNvPr>
          <p:cNvSpPr>
            <a:spLocks noGrp="1"/>
          </p:cNvSpPr>
          <p:nvPr>
            <p:ph type="sldNum" sz="quarter" idx="10"/>
          </p:nvPr>
        </p:nvSpPr>
        <p:spPr/>
        <p:txBody>
          <a:bodyPr/>
          <a:lstStyle/>
          <a:p>
            <a:fld id="{D08B38D1-0D29-4AE4-A336-D3E6F13D4D2A}" type="slidenum">
              <a:rPr lang="es-ES" smtClean="0"/>
              <a:pPr/>
              <a:t>8</a:t>
            </a:fld>
            <a:endParaRPr lang="es-ES"/>
          </a:p>
        </p:txBody>
      </p:sp>
    </p:spTree>
    <p:extLst>
      <p:ext uri="{BB962C8B-B14F-4D97-AF65-F5344CB8AC3E}">
        <p14:creationId xmlns:p14="http://schemas.microsoft.com/office/powerpoint/2010/main" val="3205442514"/>
      </p:ext>
    </p:extLst>
  </p:cSld>
  <p:clrMapOvr>
    <a:masterClrMapping/>
  </p:clrMapOvr>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3153</TotalTime>
  <Words>1164</Words>
  <Application>Microsoft Office PowerPoint</Application>
  <PresentationFormat>On-screen Show (4:3)</PresentationFormat>
  <Paragraphs>43</Paragraphs>
  <Slides>8</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Tahoma</vt:lpstr>
      <vt:lpstr>Retrospección</vt:lpstr>
      <vt:lpstr>PowerPoint Presentation</vt:lpstr>
      <vt:lpstr>PowerPoint Presentation</vt:lpstr>
      <vt:lpstr>Modifications and improvements of fragmentation technology</vt:lpstr>
      <vt:lpstr>Results and valorisation routes (1)</vt:lpstr>
      <vt:lpstr>Results and valorisation routes  adequate quality materials (2) </vt:lpstr>
      <vt:lpstr>Results and valorisation routes material for CHGP process (3)</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Philippe Micheaux</cp:lastModifiedBy>
  <cp:revision>315</cp:revision>
  <dcterms:created xsi:type="dcterms:W3CDTF">2013-08-07T10:27:33Z</dcterms:created>
  <dcterms:modified xsi:type="dcterms:W3CDTF">2019-06-26T09:36:16Z</dcterms:modified>
</cp:coreProperties>
</file>