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11"/>
  </p:notesMasterIdLst>
  <p:handoutMasterIdLst>
    <p:handoutMasterId r:id="rId12"/>
  </p:handoutMasterIdLst>
  <p:sldIdLst>
    <p:sldId id="339" r:id="rId2"/>
    <p:sldId id="367" r:id="rId3"/>
    <p:sldId id="348" r:id="rId4"/>
    <p:sldId id="363" r:id="rId5"/>
    <p:sldId id="364" r:id="rId6"/>
    <p:sldId id="365" r:id="rId7"/>
    <p:sldId id="366" r:id="rId8"/>
    <p:sldId id="370" r:id="rId9"/>
    <p:sldId id="368"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11E"/>
    <a:srgbClr val="455F51"/>
    <a:srgbClr val="63A537"/>
    <a:srgbClr val="739A28"/>
    <a:srgbClr val="3A4B0B"/>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0760" autoAdjust="0"/>
  </p:normalViewPr>
  <p:slideViewPr>
    <p:cSldViewPr>
      <p:cViewPr varScale="1">
        <p:scale>
          <a:sx n="55" d="100"/>
          <a:sy n="55" d="100"/>
        </p:scale>
        <p:origin x="53"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63" d="100"/>
          <a:sy n="63" d="100"/>
        </p:scale>
        <p:origin x="263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04/07/2019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04/07/2019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presentation is based on results obtained in URBANREC’s deliverable 3.4: “</a:t>
            </a:r>
            <a:r>
              <a:rPr lang="en-US" dirty="0"/>
              <a:t>Wood plastic composites from recycled hard plastics and wood</a:t>
            </a:r>
            <a:r>
              <a:rPr lang="en-GB" sz="1200" kern="1200" dirty="0">
                <a:solidFill>
                  <a:schemeClr val="tx1"/>
                </a:solidFill>
                <a:effectLst/>
                <a:latin typeface="+mn-lt"/>
                <a:ea typeface="+mn-ea"/>
                <a:cs typeface="+mn-cs"/>
              </a:rPr>
              <a:t>”, achieved within the framework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Work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Package</a:t>
            </a:r>
            <a:r>
              <a:rPr lang="es-ES" sz="1200" kern="1200" dirty="0">
                <a:solidFill>
                  <a:schemeClr val="tx1"/>
                </a:solidFill>
                <a:effectLst/>
                <a:latin typeface="+mn-lt"/>
                <a:ea typeface="+mn-ea"/>
                <a:cs typeface="+mn-cs"/>
              </a:rPr>
              <a:t> – Wood </a:t>
            </a:r>
            <a:r>
              <a:rPr lang="es-ES" sz="1200" kern="1200" dirty="0" err="1">
                <a:solidFill>
                  <a:schemeClr val="tx1"/>
                </a:solidFill>
                <a:effectLst/>
                <a:latin typeface="+mn-lt"/>
                <a:ea typeface="+mn-ea"/>
                <a:cs typeface="+mn-cs"/>
              </a:rPr>
              <a:t>Plastic</a:t>
            </a:r>
            <a:r>
              <a:rPr lang="es-ES" sz="1200" kern="1200" dirty="0">
                <a:solidFill>
                  <a:schemeClr val="tx1"/>
                </a:solidFill>
                <a:effectLst/>
                <a:latin typeface="+mn-lt"/>
                <a:ea typeface="+mn-ea"/>
                <a:cs typeface="+mn-cs"/>
              </a:rPr>
              <a:t> Composites </a:t>
            </a:r>
            <a:r>
              <a:rPr lang="es-ES" sz="1200" kern="1200" dirty="0" err="1">
                <a:solidFill>
                  <a:schemeClr val="tx1"/>
                </a:solidFill>
                <a:effectLst/>
                <a:latin typeface="+mn-lt"/>
                <a:ea typeface="+mn-ea"/>
                <a:cs typeface="+mn-cs"/>
              </a:rPr>
              <a:t>aiming</a:t>
            </a:r>
            <a:r>
              <a:rPr lang="en-GB" sz="1200" kern="1200" dirty="0">
                <a:solidFill>
                  <a:schemeClr val="tx1"/>
                </a:solidFill>
                <a:effectLst/>
                <a:latin typeface="+mn-lt"/>
                <a:ea typeface="+mn-ea"/>
                <a:cs typeface="+mn-cs"/>
              </a:rPr>
              <a:t> to manufacture WPC compounds using bulky recycled hard plastic and wood wastes, and to validate industrial manufacturing of WPC products to alleviate solid waste problem by using them as a resource..</a:t>
            </a:r>
            <a:endParaRPr lang="en-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WPCs can be defined as hybrid materials composed of wood flour and thermoplastic polymers. Thermoplastic polymers are reusable plastics that contribute to decreasing the waste, efficient usage of natural resources and energy. Wood as a fibrous filler material in WPC provides several advantages such as low cost, wood-like appearance, and eco-friendly renewable filler. Production of a WPC emits less greenhouse gas CO2 per unit volume than a virgin plastic</a:t>
            </a:r>
            <a:r>
              <a:rPr lang="en-GB" sz="1200" kern="1200" baseline="30000" dirty="0">
                <a:solidFill>
                  <a:schemeClr val="tx1"/>
                </a:solidFill>
                <a:effectLst/>
                <a:latin typeface="+mn-lt"/>
                <a:ea typeface="+mn-ea"/>
                <a:cs typeface="+mn-cs"/>
              </a:rPr>
              <a:t>1-3</a:t>
            </a:r>
            <a:r>
              <a:rPr lang="es-E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WPC combines the advantages of lightness, processability and durability properties of wood, and </a:t>
            </a:r>
            <a:r>
              <a:rPr lang="en-GB" sz="1200" kern="1200" dirty="0" err="1">
                <a:solidFill>
                  <a:schemeClr val="tx1"/>
                </a:solidFill>
                <a:effectLst/>
                <a:latin typeface="+mn-lt"/>
                <a:ea typeface="+mn-ea"/>
                <a:cs typeface="+mn-cs"/>
              </a:rPr>
              <a:t>molding</a:t>
            </a:r>
            <a:r>
              <a:rPr lang="en-GB" sz="1200" kern="1200" dirty="0">
                <a:solidFill>
                  <a:schemeClr val="tx1"/>
                </a:solidFill>
                <a:effectLst/>
                <a:latin typeface="+mn-lt"/>
                <a:ea typeface="+mn-ea"/>
                <a:cs typeface="+mn-cs"/>
              </a:rPr>
              <a:t> capability and environmental resistance of plastics. </a:t>
            </a:r>
            <a:r>
              <a:rPr lang="en-GB" sz="1200" kern="1200" dirty="0" err="1">
                <a:solidFill>
                  <a:schemeClr val="tx1"/>
                </a:solidFill>
                <a:effectLst/>
                <a:latin typeface="+mn-lt"/>
                <a:ea typeface="+mn-ea"/>
                <a:cs typeface="+mn-cs"/>
              </a:rPr>
              <a:t>Molding</a:t>
            </a:r>
            <a:r>
              <a:rPr lang="en-GB" sz="1200" kern="1200" dirty="0">
                <a:solidFill>
                  <a:schemeClr val="tx1"/>
                </a:solidFill>
                <a:effectLst/>
                <a:latin typeface="+mn-lt"/>
                <a:ea typeface="+mn-ea"/>
                <a:cs typeface="+mn-cs"/>
              </a:rPr>
              <a:t> capability of plastics enhances the application areas of WPCs due to easiness in plasticity.</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34261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of the priorities in the European Community development strategy is to obtain more sustainable products by reserving natural resources and avoiding harmful chemicals. Therefore, WPCs play a major role in sustainable development.  The market for WPCs in the last decade is showing appreciable growth. As a result, research and development activities and diverse application of WPCs in various fields have also increased exponentially. In the global WPCs market, the demand increase is mainly a result of their use in building/construction and automotive industries. Nowadays building and construction applications have the largest share in WPC market because of product performance in durability, maintenance cost as compared to conventional materials. WPCs are eco-sustainable and long lasting materials used in many daily use commodities in exterior and interior construction products such as sidings, decks, and fences. In the automotive industry WPCs are found in seat backs, headliners, front and rear door linens, boot linens, and parcel shelves, among others. </a:t>
            </a:r>
          </a:p>
          <a:p>
            <a:endParaRPr lang="es-ES" altLang="es-ES"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299392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Five-year average growth rate for WPCs is approximately 35% in China, followed by 11% in Europe, and 8% in North America. European WPC market will be approximately $850 million in 2020 as shown in Figure 1. Global WPC market is anticipated to grow from $3652.6 million in 2017 to $10751.4 million by 2026, at a CAGR of 12.79%.</a:t>
            </a:r>
          </a:p>
          <a:p>
            <a:r>
              <a:rPr lang="en-GB" sz="1200" kern="1200" dirty="0">
                <a:solidFill>
                  <a:schemeClr val="tx1"/>
                </a:solidFill>
                <a:effectLst/>
                <a:latin typeface="+mn-lt"/>
                <a:ea typeface="+mn-ea"/>
                <a:cs typeface="+mn-cs"/>
              </a:rPr>
              <a:t> </a:t>
            </a:r>
          </a:p>
          <a:p>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5</a:t>
            </a:fld>
            <a:endParaRPr lang="es-ES" altLang="es-ES"/>
          </a:p>
        </p:txBody>
      </p:sp>
    </p:spTree>
    <p:extLst>
      <p:ext uri="{BB962C8B-B14F-4D97-AF65-F5344CB8AC3E}">
        <p14:creationId xmlns:p14="http://schemas.microsoft.com/office/powerpoint/2010/main" val="385363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Using waste as a resource is one of the goals for the realisation of the circular economy according to greening strategy in the European community. Most of the plastic wastes are intrinsically non-biodegradable, requiring escalated recycling to overcome ever-increasing consumption of plastics. It is reported that 55% in plastic recycling rate is needed to obtain a 10% decrease in municipal waste landfilling rate by 2030 considering the population growth rate</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URBANREC project targeted production of WPCs from recycled plastics of bulky waste and wood waste to reduce the environmental effects of plastics, reserve natural resources, and support circular economy for sustainable production and consumption.</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of the priorities in the URBANREC project is demonstrating industrial manufacturing of WPC products from bulky waste, which are comparable to market available products and suitable for use in different applications.</a:t>
            </a:r>
          </a:p>
          <a:p>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6</a:t>
            </a:fld>
            <a:endParaRPr lang="es-ES" altLang="es-ES"/>
          </a:p>
        </p:txBody>
      </p:sp>
    </p:spTree>
    <p:extLst>
      <p:ext uri="{BB962C8B-B14F-4D97-AF65-F5344CB8AC3E}">
        <p14:creationId xmlns:p14="http://schemas.microsoft.com/office/powerpoint/2010/main" val="405243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z="1200" kern="1200" dirty="0" err="1">
                <a:solidFill>
                  <a:schemeClr val="tx1"/>
                </a:solidFill>
                <a:effectLst/>
                <a:latin typeface="+mn-lt"/>
                <a:ea typeface="+mn-ea"/>
                <a:cs typeface="+mn-cs"/>
              </a:rPr>
              <a:t>Fragmented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recycled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polymers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recycled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supplied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project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partners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Vanheede-Belgium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Recycled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polypropylene</a:t>
            </a:r>
            <a:r>
              <a:rPr lang="es-ES" sz="1200" kern="1200" dirty="0">
                <a:solidFill>
                  <a:schemeClr val="tx1"/>
                </a:solidFill>
                <a:effectLst/>
                <a:latin typeface="+mn-lt"/>
                <a:ea typeface="+mn-ea"/>
                <a:cs typeface="+mn-cs"/>
              </a:rPr>
              <a:t> (PP) and </a:t>
            </a:r>
            <a:r>
              <a:rPr lang="es-ES" sz="1200" kern="1200" dirty="0" err="1">
                <a:solidFill>
                  <a:schemeClr val="tx1"/>
                </a:solidFill>
                <a:effectLst/>
                <a:latin typeface="+mn-lt"/>
                <a:ea typeface="+mn-ea"/>
                <a:cs typeface="+mn-cs"/>
              </a:rPr>
              <a:t>Polyethylene</a:t>
            </a:r>
            <a:r>
              <a:rPr lang="es-ES" sz="1200" kern="1200" dirty="0">
                <a:solidFill>
                  <a:schemeClr val="tx1"/>
                </a:solidFill>
                <a:effectLst/>
                <a:latin typeface="+mn-lt"/>
                <a:ea typeface="+mn-ea"/>
                <a:cs typeface="+mn-cs"/>
              </a:rPr>
              <a:t> (PE) </a:t>
            </a:r>
            <a:r>
              <a:rPr lang="es-ES" sz="1200" kern="1200" dirty="0" err="1">
                <a:solidFill>
                  <a:schemeClr val="tx1"/>
                </a:solidFill>
                <a:effectLst/>
                <a:latin typeface="+mn-lt"/>
                <a:ea typeface="+mn-ea"/>
                <a:cs typeface="+mn-cs"/>
              </a:rPr>
              <a:t>obtained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bulky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compounded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waste</a:t>
            </a:r>
            <a:r>
              <a:rPr lang="es-ES" sz="1200" kern="1200" dirty="0">
                <a:solidFill>
                  <a:schemeClr val="tx1"/>
                </a:solidFill>
                <a:effectLst/>
                <a:latin typeface="+mn-lt"/>
                <a:ea typeface="+mn-ea"/>
                <a:cs typeface="+mn-cs"/>
              </a:rPr>
              <a:t> at </a:t>
            </a:r>
            <a:r>
              <a:rPr lang="es-ES" sz="1200" kern="1200" dirty="0" err="1">
                <a:solidFill>
                  <a:schemeClr val="tx1"/>
                </a:solidFill>
                <a:effectLst/>
                <a:latin typeface="+mn-lt"/>
                <a:ea typeface="+mn-ea"/>
                <a:cs typeface="+mn-cs"/>
              </a:rPr>
              <a:t>various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filler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compositions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required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modifiers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additives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First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optimum</a:t>
            </a:r>
            <a:r>
              <a:rPr lang="es-ES" sz="1200" kern="1200" dirty="0">
                <a:solidFill>
                  <a:schemeClr val="tx1"/>
                </a:solidFill>
                <a:effectLst/>
                <a:latin typeface="+mn-lt"/>
                <a:ea typeface="+mn-ea"/>
                <a:cs typeface="+mn-cs"/>
              </a:rPr>
              <a:t> WPC </a:t>
            </a:r>
            <a:r>
              <a:rPr lang="es-ES" sz="1200" kern="1200" dirty="0" err="1">
                <a:solidFill>
                  <a:schemeClr val="tx1"/>
                </a:solidFill>
                <a:effectLst/>
                <a:latin typeface="+mn-lt"/>
                <a:ea typeface="+mn-ea"/>
                <a:cs typeface="+mn-cs"/>
              </a:rPr>
              <a:t>formulations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determined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lab</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scale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optimum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formulations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obtained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comparing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various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specification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requirements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WPC base </a:t>
            </a:r>
            <a:r>
              <a:rPr lang="es-ES" sz="1200" kern="1200" dirty="0" err="1">
                <a:solidFill>
                  <a:schemeClr val="tx1"/>
                </a:solidFill>
                <a:effectLst/>
                <a:latin typeface="+mn-lt"/>
                <a:ea typeface="+mn-ea"/>
                <a:cs typeface="+mn-cs"/>
              </a:rPr>
              <a:t>materials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Then</a:t>
            </a:r>
            <a:r>
              <a:rPr lang="es-ES" sz="1200" kern="1200" dirty="0">
                <a:solidFill>
                  <a:schemeClr val="tx1"/>
                </a:solidFill>
                <a:effectLst/>
                <a:latin typeface="+mn-lt"/>
                <a:ea typeface="+mn-ea"/>
                <a:cs typeface="+mn-cs"/>
              </a:rPr>
              <a:t>, industrial </a:t>
            </a:r>
            <a:r>
              <a:rPr lang="es-ES" sz="1200" kern="1200" dirty="0" err="1">
                <a:solidFill>
                  <a:schemeClr val="tx1"/>
                </a:solidFill>
                <a:effectLst/>
                <a:latin typeface="+mn-lt"/>
                <a:ea typeface="+mn-ea"/>
                <a:cs typeface="+mn-cs"/>
              </a:rPr>
              <a:t>applications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achieved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injection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molding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technology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use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recycled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plastics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beneficial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industry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because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leads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processing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temperatures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energy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7</a:t>
            </a:fld>
            <a:endParaRPr lang="es-ES" altLang="es-ES"/>
          </a:p>
        </p:txBody>
      </p:sp>
    </p:spTree>
    <p:extLst>
      <p:ext uri="{BB962C8B-B14F-4D97-AF65-F5344CB8AC3E}">
        <p14:creationId xmlns:p14="http://schemas.microsoft.com/office/powerpoint/2010/main" val="19294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priorities</a:t>
            </a:r>
            <a:r>
              <a:rPr lang="es-ES" sz="1200" kern="1200" dirty="0">
                <a:solidFill>
                  <a:schemeClr val="tx1"/>
                </a:solidFill>
                <a:effectLst/>
                <a:latin typeface="+mn-lt"/>
                <a:ea typeface="+mn-ea"/>
                <a:cs typeface="+mn-cs"/>
              </a:rPr>
              <a:t> in URBANREC </a:t>
            </a:r>
            <a:r>
              <a:rPr lang="es-ES" sz="1200" kern="1200" dirty="0" err="1">
                <a:solidFill>
                  <a:schemeClr val="tx1"/>
                </a:solidFill>
                <a:effectLst/>
                <a:latin typeface="+mn-lt"/>
                <a:ea typeface="+mn-ea"/>
                <a:cs typeface="+mn-cs"/>
              </a:rPr>
              <a:t>project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demonstration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industrial </a:t>
            </a:r>
            <a:r>
              <a:rPr lang="es-ES" sz="1200" kern="1200" dirty="0" err="1">
                <a:solidFill>
                  <a:schemeClr val="tx1"/>
                </a:solidFill>
                <a:effectLst/>
                <a:latin typeface="+mn-lt"/>
                <a:ea typeface="+mn-ea"/>
                <a:cs typeface="+mn-cs"/>
              </a:rPr>
              <a:t>production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WPCs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bulky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benefits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reserving</a:t>
            </a:r>
            <a:r>
              <a:rPr lang="es-ES" sz="1200" kern="1200" dirty="0">
                <a:solidFill>
                  <a:schemeClr val="tx1"/>
                </a:solidFill>
                <a:effectLst/>
                <a:latin typeface="+mn-lt"/>
                <a:ea typeface="+mn-ea"/>
                <a:cs typeface="+mn-cs"/>
              </a:rPr>
              <a:t> natural </a:t>
            </a:r>
            <a:r>
              <a:rPr lang="es-ES" sz="1200" kern="1200" dirty="0" err="1">
                <a:solidFill>
                  <a:schemeClr val="tx1"/>
                </a:solidFill>
                <a:effectLst/>
                <a:latin typeface="+mn-lt"/>
                <a:ea typeface="+mn-ea"/>
                <a:cs typeface="+mn-cs"/>
              </a:rPr>
              <a:t>resources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environmental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plastics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supporting</a:t>
            </a:r>
            <a:r>
              <a:rPr lang="es-ES" sz="1200" kern="1200" dirty="0">
                <a:solidFill>
                  <a:schemeClr val="tx1"/>
                </a:solidFill>
                <a:effectLst/>
                <a:latin typeface="+mn-lt"/>
                <a:ea typeface="+mn-ea"/>
                <a:cs typeface="+mn-cs"/>
              </a:rPr>
              <a:t> circular </a:t>
            </a:r>
            <a:r>
              <a:rPr lang="es-ES" sz="1200" kern="1200" dirty="0" err="1">
                <a:solidFill>
                  <a:schemeClr val="tx1"/>
                </a:solidFill>
                <a:effectLst/>
                <a:latin typeface="+mn-lt"/>
                <a:ea typeface="+mn-ea"/>
                <a:cs typeface="+mn-cs"/>
              </a:rPr>
              <a:t>economy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sustainable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development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optimum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compositions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wood</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additives</a:t>
            </a:r>
            <a:r>
              <a:rPr lang="es-ES" sz="1200" kern="1200" dirty="0">
                <a:solidFill>
                  <a:schemeClr val="tx1"/>
                </a:solidFill>
                <a:effectLst/>
                <a:latin typeface="+mn-lt"/>
                <a:ea typeface="+mn-ea"/>
                <a:cs typeface="+mn-cs"/>
              </a:rPr>
              <a:t> in WPC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determined</a:t>
            </a:r>
            <a:r>
              <a:rPr lang="es-ES" sz="1200" kern="1200" dirty="0">
                <a:solidFill>
                  <a:schemeClr val="tx1"/>
                </a:solidFill>
                <a:effectLst/>
                <a:latin typeface="+mn-lt"/>
                <a:ea typeface="+mn-ea"/>
                <a:cs typeface="+mn-cs"/>
              </a:rPr>
              <a:t>. Industrial </a:t>
            </a:r>
            <a:r>
              <a:rPr lang="es-ES" sz="1200" kern="1200" dirty="0" err="1">
                <a:solidFill>
                  <a:schemeClr val="tx1"/>
                </a:solidFill>
                <a:effectLst/>
                <a:latin typeface="+mn-lt"/>
                <a:ea typeface="+mn-ea"/>
                <a:cs typeface="+mn-cs"/>
              </a:rPr>
              <a:t>scale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applicability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evidenced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manufacturing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several</a:t>
            </a:r>
            <a:r>
              <a:rPr lang="es-ES" sz="1200" kern="1200" dirty="0">
                <a:solidFill>
                  <a:schemeClr val="tx1"/>
                </a:solidFill>
                <a:effectLst/>
                <a:latin typeface="+mn-lt"/>
                <a:ea typeface="+mn-ea"/>
                <a:cs typeface="+mn-cs"/>
              </a:rPr>
              <a:t> WPC </a:t>
            </a:r>
            <a:r>
              <a:rPr lang="es-ES" sz="1200" kern="1200" dirty="0" err="1">
                <a:solidFill>
                  <a:schemeClr val="tx1"/>
                </a:solidFill>
                <a:effectLst/>
                <a:latin typeface="+mn-lt"/>
                <a:ea typeface="+mn-ea"/>
                <a:cs typeface="+mn-cs"/>
              </a:rPr>
              <a:t>products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product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properties</a:t>
            </a:r>
            <a:r>
              <a:rPr lang="es-ES" sz="1200" kern="1200" dirty="0">
                <a:solidFill>
                  <a:schemeClr val="tx1"/>
                </a:solidFill>
                <a:effectLst/>
                <a:latin typeface="+mn-lt"/>
                <a:ea typeface="+mn-ea"/>
                <a:cs typeface="+mn-cs"/>
              </a:rPr>
              <a:t> are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similar </a:t>
            </a:r>
            <a:r>
              <a:rPr lang="es-ES" sz="1200" kern="1200" dirty="0" err="1">
                <a:solidFill>
                  <a:schemeClr val="tx1"/>
                </a:solidFill>
                <a:effectLst/>
                <a:latin typeface="+mn-lt"/>
                <a:ea typeface="+mn-ea"/>
                <a:cs typeface="+mn-cs"/>
              </a:rPr>
              <a:t>products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virgin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plastics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available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market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demonstrations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carried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out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indicate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applicability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WPCs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recycled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bulky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waste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urban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furniture</a:t>
            </a:r>
            <a:r>
              <a:rPr lang="es-ES" sz="1200" kern="1200" dirty="0">
                <a:solidFill>
                  <a:schemeClr val="tx1"/>
                </a:solidFill>
                <a:effectLst/>
                <a:latin typeface="+mn-lt"/>
                <a:ea typeface="+mn-ea"/>
                <a:cs typeface="+mn-cs"/>
              </a:rPr>
              <a:t> and/</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consumer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goods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sectors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addition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potential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areas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automotive, </a:t>
            </a:r>
            <a:r>
              <a:rPr lang="es-ES" sz="1200" kern="1200" dirty="0" err="1">
                <a:solidFill>
                  <a:schemeClr val="tx1"/>
                </a:solidFill>
                <a:effectLst/>
                <a:latin typeface="+mn-lt"/>
                <a:ea typeface="+mn-ea"/>
                <a:cs typeface="+mn-cs"/>
              </a:rPr>
              <a:t>construction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building</a:t>
            </a:r>
            <a:r>
              <a:rPr lang="es-E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8</a:t>
            </a:fld>
            <a:endParaRPr lang="es-ES" altLang="es-ES"/>
          </a:p>
        </p:txBody>
      </p:sp>
    </p:spTree>
    <p:extLst>
      <p:ext uri="{BB962C8B-B14F-4D97-AF65-F5344CB8AC3E}">
        <p14:creationId xmlns:p14="http://schemas.microsoft.com/office/powerpoint/2010/main" val="9604805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3A6D45-D56D-4619-84A3-7BBD7A42FF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detail="2"/>
                    </a14:imgEffect>
                  </a14:imgLayer>
                </a14:imgProps>
              </a:ext>
              <a:ext uri="{28A0092B-C50C-407E-A947-70E740481C1C}">
                <a14:useLocalDpi xmlns:a14="http://schemas.microsoft.com/office/drawing/2010/main" val="0"/>
              </a:ext>
            </a:extLst>
          </a:blip>
          <a:stretch>
            <a:fillRect/>
          </a:stretch>
        </p:blipFill>
        <p:spPr>
          <a:xfrm>
            <a:off x="179504" y="2524136"/>
            <a:ext cx="9023772" cy="3835389"/>
          </a:xfrm>
          <a:prstGeom prst="rect">
            <a:avLst/>
          </a:prstGeom>
        </p:spPr>
      </p:pic>
      <p:sp>
        <p:nvSpPr>
          <p:cNvPr id="7" name="Rectangle 6"/>
          <p:cNvSpPr/>
          <p:nvPr userDrawn="1"/>
        </p:nvSpPr>
        <p:spPr>
          <a:xfrm>
            <a:off x="2382" y="6400800"/>
            <a:ext cx="9141619" cy="457200"/>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92000" y="2817880"/>
            <a:ext cx="7560000" cy="3392283"/>
          </a:xfrm>
        </p:spPr>
        <p:txBody>
          <a:bodyPr lIns="91440" rIns="91440">
            <a:noAutofit/>
          </a:bodyPr>
          <a:lstStyle>
            <a:lvl1pPr marL="0" indent="0" algn="ctr">
              <a:lnSpc>
                <a:spcPct val="150000"/>
              </a:lnSpc>
              <a:buNone/>
              <a:defRPr sz="4400" cap="none" spc="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555" y="91899"/>
            <a:ext cx="1835696" cy="1236237"/>
          </a:xfrm>
          <a:prstGeom prst="rect">
            <a:avLst/>
          </a:prstGeom>
        </p:spPr>
      </p:pic>
      <p:sp>
        <p:nvSpPr>
          <p:cNvPr id="11" name="1 Título">
            <a:extLst>
              <a:ext uri="{FF2B5EF4-FFF2-40B4-BE49-F238E27FC236}">
                <a16:creationId xmlns:a16="http://schemas.microsoft.com/office/drawing/2014/main" id="{F563071B-D214-4042-AFA0-8EF86A597842}"/>
              </a:ext>
            </a:extLst>
          </p:cNvPr>
          <p:cNvSpPr txBox="1">
            <a:spLocks/>
          </p:cNvSpPr>
          <p:nvPr userDrawn="1"/>
        </p:nvSpPr>
        <p:spPr>
          <a:xfrm>
            <a:off x="432000" y="1628800"/>
            <a:ext cx="8280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400" b="1" dirty="0">
                <a:solidFill>
                  <a:srgbClr val="96C11E"/>
                </a:solidFill>
                <a:latin typeface="Tahoma" panose="020B0604030504040204" pitchFamily="34" charset="0"/>
                <a:ea typeface="Tahoma" panose="020B0604030504040204" pitchFamily="34" charset="0"/>
                <a:cs typeface="Tahoma" panose="020B0604030504040204" pitchFamily="34" charset="0"/>
              </a:rPr>
              <a:t>URBANREC training material</a:t>
            </a:r>
          </a:p>
        </p:txBody>
      </p:sp>
      <p:pic>
        <p:nvPicPr>
          <p:cNvPr id="13" name="Imagen 4">
            <a:extLst>
              <a:ext uri="{FF2B5EF4-FFF2-40B4-BE49-F238E27FC236}">
                <a16:creationId xmlns:a16="http://schemas.microsoft.com/office/drawing/2014/main" id="{5F68C1CE-CB7F-421A-A2AE-9D171C44912C}"/>
              </a:ext>
            </a:extLst>
          </p:cNvPr>
          <p:cNvPicPr>
            <a:picLocks noChangeAspect="1"/>
          </p:cNvPicPr>
          <p:nvPr userDrawn="1"/>
        </p:nvPicPr>
        <p:blipFill>
          <a:blip r:embed="rId5"/>
          <a:stretch>
            <a:fillRect/>
          </a:stretch>
        </p:blipFill>
        <p:spPr>
          <a:xfrm>
            <a:off x="179512" y="169053"/>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inder">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7" name="25 CuadroTexto">
            <a:extLst>
              <a:ext uri="{FF2B5EF4-FFF2-40B4-BE49-F238E27FC236}">
                <a16:creationId xmlns:a16="http://schemas.microsoft.com/office/drawing/2014/main" id="{48395CFA-409E-492D-9EA2-C3CB6A8C0090}"/>
              </a:ext>
            </a:extLst>
          </p:cNvPr>
          <p:cNvSpPr txBox="1">
            <a:spLocks noChangeArrowheads="1"/>
          </p:cNvSpPr>
          <p:nvPr userDrawn="1"/>
        </p:nvSpPr>
        <p:spPr bwMode="auto">
          <a:xfrm>
            <a:off x="1259632" y="20023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Reminder</a:t>
            </a:r>
            <a:r>
              <a:rPr lang="es-ES_tradnl"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rPr>
              <a:t>: Project </a:t>
            </a: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Overview</a:t>
            </a:r>
            <a:endParaRPr lang="es-ES"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pic>
        <p:nvPicPr>
          <p:cNvPr id="8" name="Tijdelijke aanduiding voor inhoud 6">
            <a:extLst>
              <a:ext uri="{FF2B5EF4-FFF2-40B4-BE49-F238E27FC236}">
                <a16:creationId xmlns:a16="http://schemas.microsoft.com/office/drawing/2014/main" id="{AB2F7DA3-8C96-43AB-ADDB-141EEF1F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68760"/>
            <a:ext cx="8783673" cy="4730144"/>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ítulo 1"/>
          <p:cNvSpPr>
            <a:spLocks noGrp="1"/>
          </p:cNvSpPr>
          <p:nvPr>
            <p:ph type="title"/>
          </p:nvPr>
        </p:nvSpPr>
        <p:spPr>
          <a:xfrm>
            <a:off x="1331641" y="-171400"/>
            <a:ext cx="7560840" cy="10341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en-GB" sz="3600" b="1"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pPr marL="0" lvl="0">
              <a:spcBef>
                <a:spcPct val="20000"/>
              </a:spcBef>
              <a:buClr>
                <a:schemeClr val="tx2"/>
              </a:buClr>
              <a:buSzPct val="70000"/>
              <a:buFontTx/>
            </a:pPr>
            <a:r>
              <a:rPr lang="es-ES" dirty="0"/>
              <a:t>Haga clic para modificar el estilo de título del patrón</a:t>
            </a:r>
            <a:endParaRPr lang="en-GB" dirty="0"/>
          </a:p>
        </p:txBody>
      </p:sp>
      <p:sp>
        <p:nvSpPr>
          <p:cNvPr id="8" name="Marcador de número de diapositiva 4">
            <a:extLst>
              <a:ext uri="{FF2B5EF4-FFF2-40B4-BE49-F238E27FC236}">
                <a16:creationId xmlns:a16="http://schemas.microsoft.com/office/drawing/2014/main" id="{64A97D4C-5EDD-4978-B5B0-DE813EDC2B7F}"/>
              </a:ext>
            </a:extLst>
          </p:cNvPr>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9" name="Content Placeholder 2">
            <a:extLst>
              <a:ext uri="{FF2B5EF4-FFF2-40B4-BE49-F238E27FC236}">
                <a16:creationId xmlns:a16="http://schemas.microsoft.com/office/drawing/2014/main" id="{A96E1B62-A760-49AE-A891-FA959102D8D8}"/>
              </a:ext>
            </a:extLst>
          </p:cNvPr>
          <p:cNvSpPr>
            <a:spLocks noGrp="1"/>
          </p:cNvSpPr>
          <p:nvPr>
            <p:ph idx="1"/>
          </p:nvPr>
        </p:nvSpPr>
        <p:spPr>
          <a:xfrm>
            <a:off x="323529" y="1340768"/>
            <a:ext cx="8568952"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892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6016F-5228-42C2-A4D8-A70E12ABD46E}"/>
              </a:ext>
            </a:extLst>
          </p:cNvPr>
          <p:cNvSpPr>
            <a:spLocks noGrp="1"/>
          </p:cNvSpPr>
          <p:nvPr>
            <p:ph type="sldNum" sz="quarter" idx="10"/>
          </p:nvPr>
        </p:nvSpPr>
        <p:spPr/>
        <p:txBody>
          <a:bodyPr/>
          <a:lstStyle/>
          <a:p>
            <a:fld id="{D08B38D1-0D29-4AE4-A336-D3E6F13D4D2A}" type="slidenum">
              <a:rPr lang="es-ES" smtClean="0"/>
              <a:pPr/>
              <a:t>‹#›</a:t>
            </a:fld>
            <a:endParaRPr lang="es-ES"/>
          </a:p>
        </p:txBody>
      </p:sp>
      <p:sp>
        <p:nvSpPr>
          <p:cNvPr id="5" name="Rectángulo 1">
            <a:extLst>
              <a:ext uri="{FF2B5EF4-FFF2-40B4-BE49-F238E27FC236}">
                <a16:creationId xmlns:a16="http://schemas.microsoft.com/office/drawing/2014/main" id="{58DD58A3-EA1B-4935-B626-F4247BF73DC1}"/>
              </a:ext>
            </a:extLst>
          </p:cNvPr>
          <p:cNvSpPr>
            <a:spLocks noChangeArrowheads="1"/>
          </p:cNvSpPr>
          <p:nvPr userDrawn="1"/>
        </p:nvSpPr>
        <p:spPr bwMode="auto">
          <a:xfrm>
            <a:off x="899592" y="2780928"/>
            <a:ext cx="7776864" cy="279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URBANREC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which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proposal</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was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submitted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Call</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H2020-WASTE-2015, “A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resource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recycle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reuse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recover</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raw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materials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Topic</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WASTE-6a-2015 “Eco-</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innovative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solutions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and has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received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funding</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from</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the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Union’s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Horizon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2020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research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innovation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programme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under</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grant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agreement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nº</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690103.</a:t>
            </a:r>
          </a:p>
        </p:txBody>
      </p:sp>
      <p:pic>
        <p:nvPicPr>
          <p:cNvPr id="6" name="Imagen 4">
            <a:extLst>
              <a:ext uri="{FF2B5EF4-FFF2-40B4-BE49-F238E27FC236}">
                <a16:creationId xmlns:a16="http://schemas.microsoft.com/office/drawing/2014/main" id="{2E6EE652-86B1-47BE-B718-A9D7708D5AD2}"/>
              </a:ext>
            </a:extLst>
          </p:cNvPr>
          <p:cNvPicPr>
            <a:picLocks noChangeAspect="1"/>
          </p:cNvPicPr>
          <p:nvPr userDrawn="1"/>
        </p:nvPicPr>
        <p:blipFill>
          <a:blip r:embed="rId2"/>
          <a:stretch>
            <a:fillRect/>
          </a:stretch>
        </p:blipFill>
        <p:spPr>
          <a:xfrm>
            <a:off x="3815916" y="1628800"/>
            <a:ext cx="1512169" cy="1008112"/>
          </a:xfrm>
          <a:prstGeom prst="rect">
            <a:avLst/>
          </a:prstGeom>
        </p:spPr>
      </p:pic>
      <p:sp>
        <p:nvSpPr>
          <p:cNvPr id="7" name="Title 1">
            <a:extLst>
              <a:ext uri="{FF2B5EF4-FFF2-40B4-BE49-F238E27FC236}">
                <a16:creationId xmlns:a16="http://schemas.microsoft.com/office/drawing/2014/main" id="{AD26F7E8-B4C3-4A1A-B10F-CB0F393F949E}"/>
              </a:ext>
            </a:extLst>
          </p:cNvPr>
          <p:cNvSpPr txBox="1">
            <a:spLocks/>
          </p:cNvSpPr>
          <p:nvPr userDrawn="1"/>
        </p:nvSpPr>
        <p:spPr>
          <a:xfrm>
            <a:off x="1331640" y="-171400"/>
            <a:ext cx="7543800" cy="10579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r>
              <a:rPr lang="en-US" dirty="0"/>
              <a:t>Acknowledgments</a:t>
            </a:r>
            <a:endParaRPr lang="en-GB" dirty="0"/>
          </a:p>
        </p:txBody>
      </p:sp>
    </p:spTree>
    <p:extLst>
      <p:ext uri="{BB962C8B-B14F-4D97-AF65-F5344CB8AC3E}">
        <p14:creationId xmlns:p14="http://schemas.microsoft.com/office/powerpoint/2010/main" val="35853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50F43-01E3-493D-98F7-7FF9FE9CA32E}"/>
              </a:ext>
            </a:extLst>
          </p:cNvPr>
          <p:cNvSpPr>
            <a:spLocks noGrp="1"/>
          </p:cNvSpPr>
          <p:nvPr>
            <p:ph type="sldNum" sz="quarter" idx="10"/>
          </p:nvPr>
        </p:nvSpPr>
        <p:spPr/>
        <p:txBody>
          <a:bodyPr/>
          <a:lstStyle/>
          <a:p>
            <a:fld id="{D08B38D1-0D29-4AE4-A336-D3E6F13D4D2A}" type="slidenum">
              <a:rPr lang="es-ES" smtClean="0"/>
              <a:pPr/>
              <a:t>‹#›</a:t>
            </a:fld>
            <a:endParaRPr lang="es-ES" dirty="0"/>
          </a:p>
        </p:txBody>
      </p:sp>
      <p:sp>
        <p:nvSpPr>
          <p:cNvPr id="4" name="CuadroTexto 1">
            <a:extLst>
              <a:ext uri="{FF2B5EF4-FFF2-40B4-BE49-F238E27FC236}">
                <a16:creationId xmlns:a16="http://schemas.microsoft.com/office/drawing/2014/main" id="{10E7A417-58E1-410A-8464-A4BDC1426E18}"/>
              </a:ext>
            </a:extLst>
          </p:cNvPr>
          <p:cNvSpPr txBox="1"/>
          <p:nvPr userDrawn="1"/>
        </p:nvSpPr>
        <p:spPr>
          <a:xfrm>
            <a:off x="2352578" y="4149080"/>
            <a:ext cx="4198585" cy="830997"/>
          </a:xfrm>
          <a:prstGeom prst="rect">
            <a:avLst/>
          </a:prstGeom>
          <a:noFill/>
        </p:spPr>
        <p:txBody>
          <a:bodyPr wrap="none" rtlCol="0">
            <a:spAutoFit/>
          </a:bodyPr>
          <a:lstStyle/>
          <a:p>
            <a:pPr algn="ct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a:p>
            <a:pPr algn="ctr"/>
            <a:r>
              <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www.urbanrec-project.eu</a:t>
            </a: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el 1">
            <a:extLst>
              <a:ext uri="{FF2B5EF4-FFF2-40B4-BE49-F238E27FC236}">
                <a16:creationId xmlns:a16="http://schemas.microsoft.com/office/drawing/2014/main" id="{9AB084AE-FAC2-44F8-8277-EF273D0FC058}"/>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1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3EB0E14-E1E6-4FC3-BEDA-8C5DCBE36C9C}" type="datetime1">
              <a:rPr lang="es-ES" smtClean="0"/>
              <a:t>04/07/2019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35FA3425-E2D8-444F-B93B-151AD24C688D}" type="datetime1">
              <a:rPr lang="es-ES" smtClean="0"/>
              <a:t>04/07/2019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9410" y="-133658"/>
            <a:ext cx="7543800" cy="1057912"/>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81279" y="1910386"/>
            <a:ext cx="7543801"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052477" y="6435758"/>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dirty="0"/>
          </a:p>
        </p:txBody>
      </p:sp>
      <p:sp>
        <p:nvSpPr>
          <p:cNvPr id="13" name="Text Placeholder 3">
            <a:extLst>
              <a:ext uri="{FF2B5EF4-FFF2-40B4-BE49-F238E27FC236}">
                <a16:creationId xmlns:a16="http://schemas.microsoft.com/office/drawing/2014/main" id="{BCDE0C25-4C81-4F97-AC5D-B18777F1815F}"/>
              </a:ext>
            </a:extLst>
          </p:cNvPr>
          <p:cNvSpPr txBox="1">
            <a:spLocks/>
          </p:cNvSpPr>
          <p:nvPr userDrawn="1"/>
        </p:nvSpPr>
        <p:spPr>
          <a:xfrm>
            <a:off x="1166238" y="6554715"/>
            <a:ext cx="7153231" cy="401205"/>
          </a:xfrm>
          <a:prstGeom prst="rect">
            <a:avLst/>
          </a:prstGeom>
        </p:spPr>
        <p:txBody>
          <a:bodyPr>
            <a:normAutofit/>
          </a:bodyPr>
          <a:lstStyle>
            <a:lvl1pPr marL="91440" indent="-9144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100" dirty="0"/>
              <a:t>URBANREC training Material - Wood plastic composites from recycled hard plastics and wood</a:t>
            </a:r>
          </a:p>
          <a:p>
            <a:endParaRPr lang="en-GB" sz="1100" dirty="0"/>
          </a:p>
        </p:txBody>
      </p:sp>
      <p:pic>
        <p:nvPicPr>
          <p:cNvPr id="17" name="Picture 16">
            <a:extLst>
              <a:ext uri="{FF2B5EF4-FFF2-40B4-BE49-F238E27FC236}">
                <a16:creationId xmlns:a16="http://schemas.microsoft.com/office/drawing/2014/main" id="{BE85262B-6E12-4B64-BEBE-285CE786F4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2" y="102682"/>
            <a:ext cx="1089421" cy="733663"/>
          </a:xfrm>
          <a:prstGeom prst="rect">
            <a:avLst/>
          </a:prstGeom>
        </p:spPr>
      </p:pic>
      <p:pic>
        <p:nvPicPr>
          <p:cNvPr id="18" name="Imagen 4">
            <a:extLst>
              <a:ext uri="{FF2B5EF4-FFF2-40B4-BE49-F238E27FC236}">
                <a16:creationId xmlns:a16="http://schemas.microsoft.com/office/drawing/2014/main" id="{7942BD81-0CD8-4E78-8233-343D32EFA02D}"/>
              </a:ext>
            </a:extLst>
          </p:cNvPr>
          <p:cNvPicPr>
            <a:picLocks noChangeAspect="1"/>
          </p:cNvPicPr>
          <p:nvPr userDrawn="1"/>
        </p:nvPicPr>
        <p:blipFill>
          <a:blip r:embed="rId10"/>
          <a:stretch>
            <a:fillRect/>
          </a:stretch>
        </p:blipFill>
        <p:spPr>
          <a:xfrm>
            <a:off x="127039" y="6225855"/>
            <a:ext cx="754240" cy="502826"/>
          </a:xfrm>
          <a:prstGeom prst="rect">
            <a:avLst/>
          </a:prstGeom>
        </p:spPr>
      </p:pic>
      <p:pic>
        <p:nvPicPr>
          <p:cNvPr id="10" name="Picture 9">
            <a:extLst>
              <a:ext uri="{FF2B5EF4-FFF2-40B4-BE49-F238E27FC236}">
                <a16:creationId xmlns:a16="http://schemas.microsoft.com/office/drawing/2014/main" id="{6EDCA211-7858-4D75-AADB-A77C04244FE3}"/>
              </a:ext>
            </a:extLst>
          </p:cNvPr>
          <p:cNvPicPr>
            <a:picLocks noChangeAspect="1"/>
          </p:cNvPicPr>
          <p:nvPr userDrawn="1"/>
        </p:nvPicPr>
        <p:blipFill>
          <a:blip r:embed="rId11" cstate="print">
            <a:biLevel thresh="25000"/>
            <a:extLst>
              <a:ext uri="{28A0092B-C50C-407E-A947-70E740481C1C}">
                <a14:useLocalDpi xmlns:a14="http://schemas.microsoft.com/office/drawing/2010/main" val="0"/>
              </a:ext>
            </a:extLst>
          </a:blip>
          <a:stretch>
            <a:fillRect/>
          </a:stretch>
        </p:blipFill>
        <p:spPr>
          <a:xfrm flipH="1">
            <a:off x="8388424" y="6456067"/>
            <a:ext cx="717027" cy="304759"/>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876" r:id="rId3"/>
    <p:sldLayoutId id="2147483877" r:id="rId4"/>
    <p:sldLayoutId id="2147483878" r:id="rId5"/>
    <p:sldLayoutId id="2147483794" r:id="rId6"/>
    <p:sldLayoutId id="2147483795" r:id="rId7"/>
  </p:sldLayoutIdLst>
  <p:hf hdr="0" dt="0"/>
  <p:txStyles>
    <p:title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86D0A-637A-4949-A10B-2AD9566759A2}"/>
              </a:ext>
            </a:extLst>
          </p:cNvPr>
          <p:cNvSpPr>
            <a:spLocks noGrp="1"/>
          </p:cNvSpPr>
          <p:nvPr>
            <p:ph type="subTitle" idx="1"/>
          </p:nvPr>
        </p:nvSpPr>
        <p:spPr>
          <a:xfrm>
            <a:off x="635861" y="2943420"/>
            <a:ext cx="7910414" cy="2771360"/>
          </a:xfrm>
        </p:spPr>
        <p:txBody>
          <a:bodyPr>
            <a:normAutofit fontScale="92500"/>
          </a:bodyPr>
          <a:lstStyle/>
          <a:p>
            <a:r>
              <a:rPr lang="en-US" dirty="0"/>
              <a:t>Wood plastic composites from recycled hard plastics and wood</a:t>
            </a:r>
          </a:p>
        </p:txBody>
      </p:sp>
      <p:sp>
        <p:nvSpPr>
          <p:cNvPr id="4" name="1 Título">
            <a:extLst>
              <a:ext uri="{FF2B5EF4-FFF2-40B4-BE49-F238E27FC236}">
                <a16:creationId xmlns:a16="http://schemas.microsoft.com/office/drawing/2014/main" id="{32004F22-769D-4930-BC35-3BD9A0EC44E4}"/>
              </a:ext>
            </a:extLst>
          </p:cNvPr>
          <p:cNvSpPr txBox="1">
            <a:spLocks/>
          </p:cNvSpPr>
          <p:nvPr/>
        </p:nvSpPr>
        <p:spPr>
          <a:xfrm>
            <a:off x="622026" y="2564904"/>
            <a:ext cx="7920880"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D6DD2-F6DE-4C7A-A8DE-9170F023D90E}"/>
              </a:ext>
            </a:extLst>
          </p:cNvPr>
          <p:cNvSpPr>
            <a:spLocks noGrp="1"/>
          </p:cNvSpPr>
          <p:nvPr>
            <p:ph type="sldNum" sz="quarter" idx="12"/>
          </p:nvPr>
        </p:nvSpPr>
        <p:spPr/>
        <p:txBody>
          <a:bodyPr/>
          <a:lstStyle/>
          <a:p>
            <a:fld id="{D08B38D1-0D29-4AE4-A336-D3E6F13D4D2A}" type="slidenum">
              <a:rPr lang="es-ES" smtClean="0"/>
              <a:pPr/>
              <a:t>2</a:t>
            </a:fld>
            <a:endParaRPr lang="es-ES"/>
          </a:p>
        </p:txBody>
      </p:sp>
    </p:spTree>
    <p:extLst>
      <p:ext uri="{BB962C8B-B14F-4D97-AF65-F5344CB8AC3E}">
        <p14:creationId xmlns:p14="http://schemas.microsoft.com/office/powerpoint/2010/main" val="15133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331641" y="-171400"/>
            <a:ext cx="7703552" cy="1034129"/>
          </a:xfrm>
        </p:spPr>
        <p:txBody>
          <a:bodyPr/>
          <a:lstStyle/>
          <a:p>
            <a:r>
              <a:rPr lang="en-US" dirty="0"/>
              <a:t>What is Wood Plastic Composites </a:t>
            </a:r>
            <a:endParaRPr lang="en-GB"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sp>
        <p:nvSpPr>
          <p:cNvPr id="8" name="Content Placeholder 3">
            <a:extLst>
              <a:ext uri="{FF2B5EF4-FFF2-40B4-BE49-F238E27FC236}">
                <a16:creationId xmlns:a16="http://schemas.microsoft.com/office/drawing/2014/main" id="{E93C11F7-E960-4136-9F5E-205E60B55AFF}"/>
              </a:ext>
            </a:extLst>
          </p:cNvPr>
          <p:cNvSpPr>
            <a:spLocks noGrp="1"/>
          </p:cNvSpPr>
          <p:nvPr>
            <p:ph idx="1"/>
          </p:nvPr>
        </p:nvSpPr>
        <p:spPr>
          <a:xfrm>
            <a:off x="323529" y="1340768"/>
            <a:ext cx="8280919" cy="4752528"/>
          </a:xfrm>
        </p:spPr>
        <p:txBody>
          <a:bodyPr/>
          <a:lstStyle/>
          <a:p>
            <a:pPr>
              <a:buFont typeface="Arial" panose="020B0604020202020204" pitchFamily="34" charset="0"/>
              <a:buChar char="•"/>
            </a:pPr>
            <a:r>
              <a:rPr lang="en-GB" dirty="0"/>
              <a:t> WPCs = hybrid materials composed of wood flour and thermoplastic polymers (reusable plastics)</a:t>
            </a:r>
          </a:p>
          <a:p>
            <a:pPr>
              <a:buFont typeface="Arial" panose="020B0604020202020204" pitchFamily="34" charset="0"/>
              <a:buChar char="•"/>
            </a:pPr>
            <a:r>
              <a:rPr lang="en-GB" dirty="0"/>
              <a:t> Lightness, processability and durability of wood combined with </a:t>
            </a:r>
            <a:r>
              <a:rPr lang="en-GB" dirty="0" err="1"/>
              <a:t>molding</a:t>
            </a:r>
            <a:r>
              <a:rPr lang="en-GB" dirty="0"/>
              <a:t> capability and environmental resistance of plastics</a:t>
            </a:r>
          </a:p>
          <a:p>
            <a:pPr>
              <a:buFont typeface="Arial" panose="020B0604020202020204" pitchFamily="34" charset="0"/>
              <a:buChar char="•"/>
            </a:pPr>
            <a:r>
              <a:rPr lang="en-GB" dirty="0"/>
              <a:t> Advantages of wood as fibrous material in WPC: low cost, wood-like appearance, eco-friendly renewable filler</a:t>
            </a:r>
          </a:p>
          <a:p>
            <a:pPr marL="0" indent="0">
              <a:buNone/>
            </a:pPr>
            <a:endParaRPr lang="en-US" dirty="0"/>
          </a:p>
          <a:p>
            <a:endParaRPr lang="en-GB" dirty="0"/>
          </a:p>
        </p:txBody>
      </p:sp>
    </p:spTree>
    <p:extLst>
      <p:ext uri="{BB962C8B-B14F-4D97-AF65-F5344CB8AC3E}">
        <p14:creationId xmlns:p14="http://schemas.microsoft.com/office/powerpoint/2010/main" val="262658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2FB69-976E-4A25-AB9B-BB6A55C14BAE}"/>
              </a:ext>
            </a:extLst>
          </p:cNvPr>
          <p:cNvSpPr>
            <a:spLocks noGrp="1"/>
          </p:cNvSpPr>
          <p:nvPr>
            <p:ph type="title"/>
          </p:nvPr>
        </p:nvSpPr>
        <p:spPr>
          <a:xfrm>
            <a:off x="1452324" y="69591"/>
            <a:ext cx="7560840" cy="1034129"/>
          </a:xfrm>
        </p:spPr>
        <p:txBody>
          <a:bodyPr/>
          <a:lstStyle/>
          <a:p>
            <a:r>
              <a:rPr lang="en-US" dirty="0"/>
              <a:t>Global Production of Wood Plastic Composites </a:t>
            </a:r>
            <a:endParaRPr lang="en-GB"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sp>
        <p:nvSpPr>
          <p:cNvPr id="4" name="Content Placeholder 3">
            <a:extLst>
              <a:ext uri="{FF2B5EF4-FFF2-40B4-BE49-F238E27FC236}">
                <a16:creationId xmlns:a16="http://schemas.microsoft.com/office/drawing/2014/main" id="{CCF6E64C-B27D-4FBD-9221-31AA13E78830}"/>
              </a:ext>
            </a:extLst>
          </p:cNvPr>
          <p:cNvSpPr>
            <a:spLocks noGrp="1"/>
          </p:cNvSpPr>
          <p:nvPr>
            <p:ph idx="1"/>
          </p:nvPr>
        </p:nvSpPr>
        <p:spPr>
          <a:xfrm>
            <a:off x="334272" y="1556792"/>
            <a:ext cx="8208911" cy="4752528"/>
          </a:xfrm>
        </p:spPr>
        <p:txBody>
          <a:bodyPr>
            <a:normAutofit/>
          </a:bodyPr>
          <a:lstStyle/>
          <a:p>
            <a:pPr marL="342900" indent="-342900">
              <a:buFont typeface="Arial" panose="020B0604020202020204" pitchFamily="34" charset="0"/>
              <a:buChar char="•"/>
            </a:pPr>
            <a:r>
              <a:rPr lang="en-US" dirty="0"/>
              <a:t>Appreciable growth of WPCs market in the last decade</a:t>
            </a:r>
          </a:p>
          <a:p>
            <a:pPr marL="342900" indent="-342900">
              <a:buFont typeface="Arial" panose="020B0604020202020204" pitchFamily="34" charset="0"/>
              <a:buChar char="•"/>
            </a:pPr>
            <a:r>
              <a:rPr lang="en-US" dirty="0"/>
              <a:t>Exponential increase of research and development activities and diverse application of WPCs in various fields</a:t>
            </a:r>
          </a:p>
          <a:p>
            <a:pPr marL="342900" indent="-342900">
              <a:buFont typeface="Arial" panose="020B0604020202020204" pitchFamily="34" charset="0"/>
              <a:buChar char="•"/>
            </a:pPr>
            <a:r>
              <a:rPr lang="en-US" dirty="0"/>
              <a:t>Largest share in WPCs market: </a:t>
            </a:r>
          </a:p>
          <a:p>
            <a:pPr marL="749808" lvl="1" indent="-457200">
              <a:buFont typeface="Wingdings" panose="05000000000000000000" pitchFamily="2" charset="2"/>
              <a:buChar char="§"/>
            </a:pPr>
            <a:r>
              <a:rPr lang="en-US" b="1" dirty="0"/>
              <a:t>Building and construction applications </a:t>
            </a:r>
            <a:r>
              <a:rPr lang="en-US" dirty="0"/>
              <a:t>(sidings, decks, fences) </a:t>
            </a:r>
          </a:p>
          <a:p>
            <a:pPr marL="749808" lvl="1" indent="-457200">
              <a:buFont typeface="Wingdings" panose="05000000000000000000" pitchFamily="2" charset="2"/>
              <a:buChar char="§"/>
            </a:pPr>
            <a:r>
              <a:rPr lang="en-US" b="1" dirty="0"/>
              <a:t>Automotive industries </a:t>
            </a:r>
            <a:r>
              <a:rPr lang="en-US" dirty="0"/>
              <a:t>(seat backs, headliners, front and rear door linens, boot linens, parcel shelves)</a:t>
            </a:r>
            <a:endParaRPr lang="en-GB" dirty="0"/>
          </a:p>
        </p:txBody>
      </p:sp>
    </p:spTree>
    <p:extLst>
      <p:ext uri="{BB962C8B-B14F-4D97-AF65-F5344CB8AC3E}">
        <p14:creationId xmlns:p14="http://schemas.microsoft.com/office/powerpoint/2010/main" val="324061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61320-2AA7-49B2-BABA-B129CEFD6D9C}"/>
              </a:ext>
            </a:extLst>
          </p:cNvPr>
          <p:cNvPicPr>
            <a:picLocks noChangeAspect="1"/>
          </p:cNvPicPr>
          <p:nvPr/>
        </p:nvPicPr>
        <p:blipFill>
          <a:blip r:embed="rId3"/>
          <a:stretch>
            <a:fillRect/>
          </a:stretch>
        </p:blipFill>
        <p:spPr>
          <a:xfrm>
            <a:off x="4211961" y="2269322"/>
            <a:ext cx="4697544" cy="2743438"/>
          </a:xfrm>
          <a:prstGeom prst="rect">
            <a:avLst/>
          </a:prstGeom>
        </p:spPr>
      </p:pic>
      <p:sp>
        <p:nvSpPr>
          <p:cNvPr id="4" name="Title 3">
            <a:extLst>
              <a:ext uri="{FF2B5EF4-FFF2-40B4-BE49-F238E27FC236}">
                <a16:creationId xmlns:a16="http://schemas.microsoft.com/office/drawing/2014/main" id="{A82F63D2-5E9F-4AAD-A48C-CF32CA9C2E2F}"/>
              </a:ext>
            </a:extLst>
          </p:cNvPr>
          <p:cNvSpPr>
            <a:spLocks noGrp="1"/>
          </p:cNvSpPr>
          <p:nvPr>
            <p:ph type="title"/>
          </p:nvPr>
        </p:nvSpPr>
        <p:spPr>
          <a:xfrm>
            <a:off x="1331641" y="44624"/>
            <a:ext cx="7560840" cy="1034129"/>
          </a:xfrm>
        </p:spPr>
        <p:txBody>
          <a:bodyPr/>
          <a:lstStyle/>
          <a:p>
            <a:r>
              <a:rPr lang="en-US" dirty="0"/>
              <a:t>Forecast of Wood Plastic Composites Production</a:t>
            </a:r>
            <a:endParaRPr lang="en-GB"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5</a:t>
            </a:fld>
            <a:endParaRPr lang="es-ES"/>
          </a:p>
        </p:txBody>
      </p:sp>
      <p:sp>
        <p:nvSpPr>
          <p:cNvPr id="5" name="Content Placeholder 4">
            <a:extLst>
              <a:ext uri="{FF2B5EF4-FFF2-40B4-BE49-F238E27FC236}">
                <a16:creationId xmlns:a16="http://schemas.microsoft.com/office/drawing/2014/main" id="{774FFECF-A581-468C-979E-9F92DFDC5AAA}"/>
              </a:ext>
            </a:extLst>
          </p:cNvPr>
          <p:cNvSpPr>
            <a:spLocks noGrp="1"/>
          </p:cNvSpPr>
          <p:nvPr>
            <p:ph idx="1"/>
          </p:nvPr>
        </p:nvSpPr>
        <p:spPr>
          <a:xfrm>
            <a:off x="323528" y="1391580"/>
            <a:ext cx="4248471" cy="4074839"/>
          </a:xfrm>
        </p:spPr>
        <p:txBody>
          <a:bodyPr>
            <a:normAutofit/>
          </a:bodyPr>
          <a:lstStyle/>
          <a:p>
            <a:pPr>
              <a:buFont typeface="Arial" panose="020B0604020202020204" pitchFamily="34" charset="0"/>
              <a:buChar char="•"/>
            </a:pPr>
            <a:r>
              <a:rPr lang="en-US" dirty="0"/>
              <a:t> Five-year average growth rate for WPCs:</a:t>
            </a:r>
          </a:p>
          <a:p>
            <a:pPr lvl="3">
              <a:buFont typeface="Wingdings" panose="05000000000000000000" pitchFamily="2" charset="2"/>
              <a:buChar char="§"/>
            </a:pPr>
            <a:r>
              <a:rPr lang="en-US" sz="2800" dirty="0"/>
              <a:t> 35% in China</a:t>
            </a:r>
          </a:p>
          <a:p>
            <a:pPr lvl="3">
              <a:buFont typeface="Wingdings" panose="05000000000000000000" pitchFamily="2" charset="2"/>
              <a:buChar char="§"/>
            </a:pPr>
            <a:r>
              <a:rPr lang="en-US" sz="2800" dirty="0"/>
              <a:t> 11% in Europe</a:t>
            </a:r>
          </a:p>
          <a:p>
            <a:pPr lvl="3">
              <a:buFont typeface="Wingdings" panose="05000000000000000000" pitchFamily="2" charset="2"/>
              <a:buChar char="§"/>
            </a:pPr>
            <a:r>
              <a:rPr lang="en-US" sz="2800" dirty="0"/>
              <a:t> 8% in North America</a:t>
            </a:r>
          </a:p>
          <a:p>
            <a:pPr>
              <a:buFont typeface="Arial" panose="020B0604020202020204" pitchFamily="34" charset="0"/>
              <a:buChar char="•"/>
            </a:pPr>
            <a:r>
              <a:rPr lang="en-US" dirty="0"/>
              <a:t> European WPC market in 2020: ca. $850 million</a:t>
            </a:r>
          </a:p>
        </p:txBody>
      </p:sp>
      <p:sp>
        <p:nvSpPr>
          <p:cNvPr id="3" name="Rectangle 2">
            <a:extLst>
              <a:ext uri="{FF2B5EF4-FFF2-40B4-BE49-F238E27FC236}">
                <a16:creationId xmlns:a16="http://schemas.microsoft.com/office/drawing/2014/main" id="{A30AD2D0-5207-4621-BA17-BF10FA1ABB3F}"/>
              </a:ext>
            </a:extLst>
          </p:cNvPr>
          <p:cNvSpPr/>
          <p:nvPr/>
        </p:nvSpPr>
        <p:spPr>
          <a:xfrm>
            <a:off x="360182" y="4874839"/>
            <a:ext cx="8423633" cy="2031325"/>
          </a:xfrm>
          <a:prstGeom prst="rect">
            <a:avLst/>
          </a:prstGeom>
        </p:spPr>
        <p:txBody>
          <a:bodyPr vert="horz" lIns="0" tIns="45720" rIns="0" bIns="45720" rtlCol="0">
            <a:normAutofit/>
          </a:bodyPr>
          <a:lstStyle/>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n-GB" sz="2800" dirty="0">
                <a:solidFill>
                  <a:schemeClr val="tx1">
                    <a:lumMod val="75000"/>
                    <a:lumOff val="25000"/>
                  </a:schemeClr>
                </a:solidFill>
              </a:rPr>
              <a:t> </a:t>
            </a:r>
            <a:r>
              <a:rPr lang="en-US" sz="2800" dirty="0">
                <a:solidFill>
                  <a:schemeClr val="tx1">
                    <a:lumMod val="75000"/>
                    <a:lumOff val="25000"/>
                  </a:schemeClr>
                </a:solidFill>
              </a:rPr>
              <a:t>Global WPC market anticipated growth: from $3652.6 million in 2017 to $10751.4 million by 2026, at a CAGR of 12.79%</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312738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2501C-FFBF-4055-9297-9D76174B16C5}"/>
              </a:ext>
            </a:extLst>
          </p:cNvPr>
          <p:cNvSpPr>
            <a:spLocks noGrp="1"/>
          </p:cNvSpPr>
          <p:nvPr>
            <p:ph type="title"/>
          </p:nvPr>
        </p:nvSpPr>
        <p:spPr>
          <a:xfrm>
            <a:off x="1331641" y="90615"/>
            <a:ext cx="7560840" cy="1034129"/>
          </a:xfrm>
        </p:spPr>
        <p:txBody>
          <a:bodyPr/>
          <a:lstStyle/>
          <a:p>
            <a:r>
              <a:rPr lang="en-US" dirty="0"/>
              <a:t>Why Wood Plastic Composites From Bulky Waste</a:t>
            </a:r>
            <a:endParaRPr lang="en-GB"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6</a:t>
            </a:fld>
            <a:endParaRPr lang="es-ES"/>
          </a:p>
        </p:txBody>
      </p:sp>
      <p:sp>
        <p:nvSpPr>
          <p:cNvPr id="4" name="Content Placeholder 3">
            <a:extLst>
              <a:ext uri="{FF2B5EF4-FFF2-40B4-BE49-F238E27FC236}">
                <a16:creationId xmlns:a16="http://schemas.microsoft.com/office/drawing/2014/main" id="{DA96D016-EC46-4E3E-8B2A-46A491AC5609}"/>
              </a:ext>
            </a:extLst>
          </p:cNvPr>
          <p:cNvSpPr>
            <a:spLocks noGrp="1"/>
          </p:cNvSpPr>
          <p:nvPr>
            <p:ph idx="1"/>
          </p:nvPr>
        </p:nvSpPr>
        <p:spPr>
          <a:xfrm>
            <a:off x="323529" y="1340768"/>
            <a:ext cx="8352927" cy="2088232"/>
          </a:xfrm>
        </p:spPr>
        <p:txBody>
          <a:bodyPr vert="horz" lIns="0" tIns="45720" rIns="0" bIns="45720" rtlCol="0">
            <a:normAutofit/>
          </a:bodyPr>
          <a:lstStyle/>
          <a:p>
            <a:pPr marL="342900" indent="-342900">
              <a:buFont typeface="Arial" panose="020B0604020202020204" pitchFamily="34" charset="0"/>
              <a:buChar char="•"/>
            </a:pPr>
            <a:r>
              <a:rPr lang="en-US" dirty="0"/>
              <a:t>Reduce the environmental effects of plastics</a:t>
            </a:r>
          </a:p>
          <a:p>
            <a:pPr marL="342900" indent="-342900">
              <a:buFont typeface="Arial" panose="020B0604020202020204" pitchFamily="34" charset="0"/>
              <a:buChar char="•"/>
            </a:pPr>
            <a:r>
              <a:rPr lang="en-US" dirty="0"/>
              <a:t>Reserve natural resources</a:t>
            </a:r>
          </a:p>
          <a:p>
            <a:pPr marL="342900" indent="-342900">
              <a:buFont typeface="Arial" panose="020B0604020202020204" pitchFamily="34" charset="0"/>
              <a:buChar char="•"/>
            </a:pPr>
            <a:r>
              <a:rPr lang="en-US" dirty="0"/>
              <a:t>Support circular economy for sustainable production and consumption</a:t>
            </a:r>
          </a:p>
          <a:p>
            <a:pPr marL="342900" indent="-342900">
              <a:buFont typeface="Arial" panose="020B0604020202020204" pitchFamily="34" charset="0"/>
              <a:buChar char="•"/>
            </a:pPr>
            <a:endParaRPr lang="en-GB" dirty="0"/>
          </a:p>
        </p:txBody>
      </p:sp>
      <p:sp>
        <p:nvSpPr>
          <p:cNvPr id="6" name="Content Placeholder 3">
            <a:extLst>
              <a:ext uri="{FF2B5EF4-FFF2-40B4-BE49-F238E27FC236}">
                <a16:creationId xmlns:a16="http://schemas.microsoft.com/office/drawing/2014/main" id="{310B49EB-BD7E-409C-9845-0533EC371675}"/>
              </a:ext>
            </a:extLst>
          </p:cNvPr>
          <p:cNvSpPr txBox="1">
            <a:spLocks/>
          </p:cNvSpPr>
          <p:nvPr/>
        </p:nvSpPr>
        <p:spPr>
          <a:xfrm>
            <a:off x="899591" y="3645024"/>
            <a:ext cx="7992889" cy="266429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dirty="0">
                <a:solidFill>
                  <a:srgbClr val="96C11E"/>
                </a:solidFill>
              </a:rPr>
              <a:t>URBANREC priorities</a:t>
            </a:r>
            <a:r>
              <a:rPr lang="en-US" dirty="0">
                <a:solidFill>
                  <a:srgbClr val="96C11E"/>
                </a:solidFill>
              </a:rPr>
              <a:t>: </a:t>
            </a:r>
          </a:p>
          <a:p>
            <a:pPr>
              <a:buFont typeface="Arial" panose="020B0604020202020204" pitchFamily="34" charset="0"/>
              <a:buChar char="•"/>
            </a:pPr>
            <a:r>
              <a:rPr lang="en-US" dirty="0"/>
              <a:t> demonstrating industrial manufacturing of WPC products from bulky waste</a:t>
            </a:r>
          </a:p>
          <a:p>
            <a:pPr>
              <a:buFont typeface="Arial" panose="020B0604020202020204" pitchFamily="34" charset="0"/>
              <a:buChar char="•"/>
            </a:pPr>
            <a:r>
              <a:rPr lang="en-US" dirty="0"/>
              <a:t> Showing that </a:t>
            </a:r>
            <a:r>
              <a:rPr lang="en-US" b="1" dirty="0"/>
              <a:t>WPC are comparable to market available products</a:t>
            </a:r>
            <a:r>
              <a:rPr lang="en-US" dirty="0"/>
              <a:t> and </a:t>
            </a:r>
            <a:r>
              <a:rPr lang="en-US" b="1" dirty="0"/>
              <a:t>suitable for use in different applications</a:t>
            </a:r>
          </a:p>
        </p:txBody>
      </p:sp>
      <p:sp>
        <p:nvSpPr>
          <p:cNvPr id="2" name="Arrow: Right 1">
            <a:extLst>
              <a:ext uri="{FF2B5EF4-FFF2-40B4-BE49-F238E27FC236}">
                <a16:creationId xmlns:a16="http://schemas.microsoft.com/office/drawing/2014/main" id="{AD7447B6-0DF9-49A2-848B-A4C370ABDB92}"/>
              </a:ext>
            </a:extLst>
          </p:cNvPr>
          <p:cNvSpPr/>
          <p:nvPr/>
        </p:nvSpPr>
        <p:spPr>
          <a:xfrm>
            <a:off x="323529" y="3573016"/>
            <a:ext cx="432047"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727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F622B-D283-432D-A2DC-F20104EF4308}"/>
              </a:ext>
            </a:extLst>
          </p:cNvPr>
          <p:cNvSpPr>
            <a:spLocks noGrp="1"/>
          </p:cNvSpPr>
          <p:nvPr>
            <p:ph type="title"/>
          </p:nvPr>
        </p:nvSpPr>
        <p:spPr>
          <a:xfrm>
            <a:off x="1331640" y="193824"/>
            <a:ext cx="7560840" cy="1034129"/>
          </a:xfrm>
        </p:spPr>
        <p:txBody>
          <a:bodyPr/>
          <a:lstStyle/>
          <a:p>
            <a:pPr lvl="0"/>
            <a:r>
              <a:rPr lang="en-GB" dirty="0"/>
              <a:t>WPC production from recycled plastics and wood waste</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7</a:t>
            </a:fld>
            <a:endParaRPr lang="es-ES"/>
          </a:p>
        </p:txBody>
      </p:sp>
      <p:sp>
        <p:nvSpPr>
          <p:cNvPr id="4" name="Content Placeholder 3">
            <a:extLst>
              <a:ext uri="{FF2B5EF4-FFF2-40B4-BE49-F238E27FC236}">
                <a16:creationId xmlns:a16="http://schemas.microsoft.com/office/drawing/2014/main" id="{671491AA-6B00-46FC-852B-7826DF1C7CFF}"/>
              </a:ext>
            </a:extLst>
          </p:cNvPr>
          <p:cNvSpPr>
            <a:spLocks noGrp="1"/>
          </p:cNvSpPr>
          <p:nvPr>
            <p:ph idx="1"/>
          </p:nvPr>
        </p:nvSpPr>
        <p:spPr>
          <a:xfrm>
            <a:off x="395537" y="1227953"/>
            <a:ext cx="8208912" cy="4752528"/>
          </a:xfrm>
        </p:spPr>
        <p:txBody>
          <a:bodyPr>
            <a:normAutofit/>
          </a:bodyPr>
          <a:lstStyle/>
          <a:p>
            <a:pPr marL="514350" indent="-514350">
              <a:buFont typeface="+mj-lt"/>
              <a:buAutoNum type="arabicPeriod"/>
            </a:pPr>
            <a:r>
              <a:rPr lang="en-US" dirty="0"/>
              <a:t>Composition of recycled polypropylene (PP) and Polyethylene (PE) obtained from bulky waste with wood waste at various filler </a:t>
            </a:r>
            <a:r>
              <a:rPr lang="en-GB" dirty="0"/>
              <a:t>composition with required modifiers and other additives</a:t>
            </a:r>
          </a:p>
          <a:p>
            <a:pPr marL="514350" indent="-514350">
              <a:buFont typeface="+mj-lt"/>
              <a:buAutoNum type="arabicPeriod"/>
            </a:pPr>
            <a:r>
              <a:rPr lang="en-US" dirty="0"/>
              <a:t>Comparison of the various required specifications for WPC base material</a:t>
            </a:r>
          </a:p>
        </p:txBody>
      </p:sp>
      <p:pic>
        <p:nvPicPr>
          <p:cNvPr id="8" name="Picture 7">
            <a:extLst>
              <a:ext uri="{FF2B5EF4-FFF2-40B4-BE49-F238E27FC236}">
                <a16:creationId xmlns:a16="http://schemas.microsoft.com/office/drawing/2014/main" id="{A0E380A4-4A57-4904-91AA-68AA6216FB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875" y="3731955"/>
            <a:ext cx="4840605" cy="1818005"/>
          </a:xfrm>
          <a:prstGeom prst="rect">
            <a:avLst/>
          </a:prstGeom>
          <a:noFill/>
        </p:spPr>
      </p:pic>
      <p:sp>
        <p:nvSpPr>
          <p:cNvPr id="2" name="Rectangle 1">
            <a:extLst>
              <a:ext uri="{FF2B5EF4-FFF2-40B4-BE49-F238E27FC236}">
                <a16:creationId xmlns:a16="http://schemas.microsoft.com/office/drawing/2014/main" id="{FFAE1C6E-D9D5-499F-A5B6-8B2E0FED13A7}"/>
              </a:ext>
            </a:extLst>
          </p:cNvPr>
          <p:cNvSpPr/>
          <p:nvPr/>
        </p:nvSpPr>
        <p:spPr>
          <a:xfrm>
            <a:off x="395537" y="4013093"/>
            <a:ext cx="3528391" cy="2080203"/>
          </a:xfrm>
          <a:prstGeom prst="rect">
            <a:avLst/>
          </a:prstGeom>
        </p:spPr>
        <p:txBody>
          <a:bodyPr vert="horz" lIns="0" tIns="45720" rIns="0" bIns="45720" rtlCol="0">
            <a:normAutofit/>
          </a:bodyPr>
          <a:lstStyle/>
          <a:p>
            <a:pPr marL="514350" indent="-514350">
              <a:lnSpc>
                <a:spcPct val="90000"/>
              </a:lnSpc>
              <a:spcBef>
                <a:spcPts val="1200"/>
              </a:spcBef>
              <a:spcAft>
                <a:spcPts val="200"/>
              </a:spcAft>
              <a:buClr>
                <a:schemeClr val="accent1"/>
              </a:buClr>
              <a:buSzPct val="100000"/>
              <a:buFont typeface="+mj-lt"/>
              <a:buAutoNum type="arabicPeriod" startAt="3"/>
            </a:pPr>
            <a:r>
              <a:rPr lang="en-GB" sz="2800" dirty="0">
                <a:solidFill>
                  <a:schemeClr val="tx1">
                    <a:lumMod val="75000"/>
                    <a:lumOff val="25000"/>
                  </a:schemeClr>
                </a:solidFill>
              </a:rPr>
              <a:t>Industrial application of WPC products by injection </a:t>
            </a:r>
            <a:r>
              <a:rPr lang="en-GB" sz="2800" dirty="0" err="1">
                <a:solidFill>
                  <a:schemeClr val="tx1">
                    <a:lumMod val="75000"/>
                    <a:lumOff val="25000"/>
                  </a:schemeClr>
                </a:solidFill>
              </a:rPr>
              <a:t>molding</a:t>
            </a:r>
            <a:r>
              <a:rPr lang="en-GB" sz="2800" dirty="0">
                <a:solidFill>
                  <a:schemeClr val="tx1">
                    <a:lumMod val="75000"/>
                    <a:lumOff val="25000"/>
                  </a:schemeClr>
                </a:solidFill>
              </a:rPr>
              <a:t> technology</a:t>
            </a:r>
          </a:p>
        </p:txBody>
      </p:sp>
    </p:spTree>
    <p:extLst>
      <p:ext uri="{BB962C8B-B14F-4D97-AF65-F5344CB8AC3E}">
        <p14:creationId xmlns:p14="http://schemas.microsoft.com/office/powerpoint/2010/main" val="391821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F622B-D283-432D-A2DC-F20104EF4308}"/>
              </a:ext>
            </a:extLst>
          </p:cNvPr>
          <p:cNvSpPr>
            <a:spLocks noGrp="1"/>
          </p:cNvSpPr>
          <p:nvPr>
            <p:ph type="title"/>
          </p:nvPr>
        </p:nvSpPr>
        <p:spPr>
          <a:xfrm>
            <a:off x="1331640" y="188640"/>
            <a:ext cx="7560840" cy="563231"/>
          </a:xfrm>
        </p:spPr>
        <p:txBody>
          <a:bodyPr/>
          <a:lstStyle/>
          <a:p>
            <a:pPr lvl="0"/>
            <a:r>
              <a:rPr lang="en-GB" dirty="0"/>
              <a:t>Conclusions</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8</a:t>
            </a:fld>
            <a:endParaRPr lang="es-ES"/>
          </a:p>
        </p:txBody>
      </p:sp>
      <p:sp>
        <p:nvSpPr>
          <p:cNvPr id="4" name="Content Placeholder 3">
            <a:extLst>
              <a:ext uri="{FF2B5EF4-FFF2-40B4-BE49-F238E27FC236}">
                <a16:creationId xmlns:a16="http://schemas.microsoft.com/office/drawing/2014/main" id="{671491AA-6B00-46FC-852B-7826DF1C7CFF}"/>
              </a:ext>
            </a:extLst>
          </p:cNvPr>
          <p:cNvSpPr>
            <a:spLocks noGrp="1"/>
          </p:cNvSpPr>
          <p:nvPr>
            <p:ph idx="1"/>
          </p:nvPr>
        </p:nvSpPr>
        <p:spPr>
          <a:xfrm>
            <a:off x="395536" y="1227953"/>
            <a:ext cx="8496943" cy="4865343"/>
          </a:xfrm>
        </p:spPr>
        <p:txBody>
          <a:bodyPr>
            <a:normAutofit/>
          </a:bodyPr>
          <a:lstStyle/>
          <a:p>
            <a:pPr>
              <a:buFont typeface="Arial" panose="020B0604020202020204" pitchFamily="34" charset="0"/>
              <a:buChar char="•"/>
            </a:pPr>
            <a:r>
              <a:rPr lang="en-US" dirty="0"/>
              <a:t> </a:t>
            </a:r>
            <a:r>
              <a:rPr lang="en-GB" dirty="0"/>
              <a:t>Definition of optimum compositions of wood and other additives in WPC</a:t>
            </a:r>
          </a:p>
          <a:p>
            <a:pPr>
              <a:buFont typeface="Arial" panose="020B0604020202020204" pitchFamily="34" charset="0"/>
              <a:buChar char="•"/>
            </a:pPr>
            <a:r>
              <a:rPr lang="en-GB" dirty="0"/>
              <a:t> </a:t>
            </a:r>
            <a:r>
              <a:rPr lang="en-US" dirty="0"/>
              <a:t>Industrial scale applicability evidenced by manufacturing several WPC products</a:t>
            </a:r>
          </a:p>
          <a:p>
            <a:pPr>
              <a:buFont typeface="Arial" panose="020B0604020202020204" pitchFamily="34" charset="0"/>
              <a:buChar char="•"/>
            </a:pPr>
            <a:r>
              <a:rPr lang="en-US" dirty="0"/>
              <a:t> Product properties at the levels presented by similar products made from virgin plastics</a:t>
            </a:r>
          </a:p>
          <a:p>
            <a:pPr>
              <a:buFont typeface="Arial" panose="020B0604020202020204" pitchFamily="34" charset="0"/>
              <a:buChar char="•"/>
            </a:pPr>
            <a:r>
              <a:rPr lang="es-ES" dirty="0"/>
              <a:t> </a:t>
            </a:r>
            <a:r>
              <a:rPr lang="es-ES" dirty="0" err="1"/>
              <a:t>Applicability</a:t>
            </a:r>
            <a:r>
              <a:rPr lang="es-ES" dirty="0"/>
              <a:t> </a:t>
            </a:r>
            <a:r>
              <a:rPr lang="es-ES" dirty="0" err="1"/>
              <a:t>of</a:t>
            </a:r>
            <a:r>
              <a:rPr lang="es-ES" dirty="0"/>
              <a:t> </a:t>
            </a:r>
            <a:r>
              <a:rPr lang="es-ES" dirty="0" err="1"/>
              <a:t>WPCs</a:t>
            </a:r>
            <a:r>
              <a:rPr lang="es-ES" dirty="0"/>
              <a:t> </a:t>
            </a:r>
            <a:r>
              <a:rPr lang="es-ES" dirty="0" err="1"/>
              <a:t>from</a:t>
            </a:r>
            <a:r>
              <a:rPr lang="es-ES" dirty="0"/>
              <a:t> </a:t>
            </a:r>
            <a:r>
              <a:rPr lang="es-ES" dirty="0" err="1"/>
              <a:t>recycled</a:t>
            </a:r>
            <a:r>
              <a:rPr lang="es-ES" dirty="0"/>
              <a:t> </a:t>
            </a:r>
            <a:r>
              <a:rPr lang="es-ES" dirty="0" err="1"/>
              <a:t>bulky</a:t>
            </a:r>
            <a:r>
              <a:rPr lang="es-ES" dirty="0"/>
              <a:t> </a:t>
            </a:r>
            <a:r>
              <a:rPr lang="es-ES" dirty="0" err="1"/>
              <a:t>waste</a:t>
            </a:r>
            <a:r>
              <a:rPr lang="es-ES" dirty="0"/>
              <a:t> in </a:t>
            </a:r>
            <a:r>
              <a:rPr lang="es-ES" dirty="0" err="1"/>
              <a:t>urban</a:t>
            </a:r>
            <a:r>
              <a:rPr lang="es-ES" dirty="0"/>
              <a:t> </a:t>
            </a:r>
            <a:r>
              <a:rPr lang="es-ES" dirty="0" err="1"/>
              <a:t>furniture</a:t>
            </a:r>
            <a:r>
              <a:rPr lang="es-ES" dirty="0"/>
              <a:t> and/</a:t>
            </a:r>
            <a:r>
              <a:rPr lang="es-ES" dirty="0" err="1"/>
              <a:t>or</a:t>
            </a:r>
            <a:r>
              <a:rPr lang="es-ES" dirty="0"/>
              <a:t> </a:t>
            </a:r>
            <a:r>
              <a:rPr lang="es-ES" dirty="0" err="1"/>
              <a:t>consumer</a:t>
            </a:r>
            <a:r>
              <a:rPr lang="es-ES" dirty="0"/>
              <a:t> </a:t>
            </a:r>
            <a:r>
              <a:rPr lang="es-ES" dirty="0" err="1"/>
              <a:t>goods</a:t>
            </a:r>
            <a:r>
              <a:rPr lang="es-ES" dirty="0"/>
              <a:t> </a:t>
            </a:r>
            <a:r>
              <a:rPr lang="es-ES" dirty="0" err="1"/>
              <a:t>sectors</a:t>
            </a:r>
            <a:r>
              <a:rPr lang="es-ES" dirty="0"/>
              <a:t>, in </a:t>
            </a:r>
            <a:r>
              <a:rPr lang="es-ES" dirty="0" err="1"/>
              <a:t>addition</a:t>
            </a:r>
            <a:r>
              <a:rPr lang="es-ES" dirty="0"/>
              <a:t> </a:t>
            </a:r>
            <a:r>
              <a:rPr lang="es-ES" dirty="0" err="1"/>
              <a:t>to</a:t>
            </a:r>
            <a:r>
              <a:rPr lang="es-ES" dirty="0"/>
              <a:t> </a:t>
            </a:r>
            <a:r>
              <a:rPr lang="es-ES" dirty="0" err="1"/>
              <a:t>other</a:t>
            </a:r>
            <a:r>
              <a:rPr lang="es-ES" dirty="0"/>
              <a:t> </a:t>
            </a:r>
            <a:r>
              <a:rPr lang="es-ES" dirty="0" err="1"/>
              <a:t>potential</a:t>
            </a:r>
            <a:r>
              <a:rPr lang="es-ES" dirty="0"/>
              <a:t> </a:t>
            </a:r>
            <a:r>
              <a:rPr lang="es-ES" dirty="0" err="1"/>
              <a:t>areas</a:t>
            </a:r>
            <a:r>
              <a:rPr lang="es-ES" dirty="0"/>
              <a:t> </a:t>
            </a:r>
            <a:r>
              <a:rPr lang="es-ES" dirty="0" err="1"/>
              <a:t>such</a:t>
            </a:r>
            <a:r>
              <a:rPr lang="es-ES" dirty="0"/>
              <a:t> as automotive, </a:t>
            </a:r>
            <a:r>
              <a:rPr lang="es-ES" dirty="0" err="1"/>
              <a:t>construction</a:t>
            </a:r>
            <a:r>
              <a:rPr lang="es-ES" dirty="0"/>
              <a:t>, and </a:t>
            </a:r>
            <a:r>
              <a:rPr lang="es-ES" dirty="0" err="1"/>
              <a:t>building</a:t>
            </a:r>
            <a:endParaRPr lang="en-GB" dirty="0"/>
          </a:p>
        </p:txBody>
      </p:sp>
    </p:spTree>
    <p:extLst>
      <p:ext uri="{BB962C8B-B14F-4D97-AF65-F5344CB8AC3E}">
        <p14:creationId xmlns:p14="http://schemas.microsoft.com/office/powerpoint/2010/main" val="51093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77176-47EA-46A6-B571-FC65E191FBC2}"/>
              </a:ext>
            </a:extLst>
          </p:cNvPr>
          <p:cNvSpPr>
            <a:spLocks noGrp="1"/>
          </p:cNvSpPr>
          <p:nvPr>
            <p:ph type="sldNum" sz="quarter" idx="10"/>
          </p:nvPr>
        </p:nvSpPr>
        <p:spPr/>
        <p:txBody>
          <a:bodyPr/>
          <a:lstStyle/>
          <a:p>
            <a:fld id="{D08B38D1-0D29-4AE4-A336-D3E6F13D4D2A}" type="slidenum">
              <a:rPr lang="es-ES" smtClean="0"/>
              <a:pPr/>
              <a:t>9</a:t>
            </a:fld>
            <a:endParaRPr lang="es-ES"/>
          </a:p>
        </p:txBody>
      </p:sp>
    </p:spTree>
    <p:extLst>
      <p:ext uri="{BB962C8B-B14F-4D97-AF65-F5344CB8AC3E}">
        <p14:creationId xmlns:p14="http://schemas.microsoft.com/office/powerpoint/2010/main" val="320544251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3158</TotalTime>
  <Words>1136</Words>
  <Application>Microsoft Office PowerPoint</Application>
  <PresentationFormat>On-screen Show (4:3)</PresentationFormat>
  <Paragraphs>61</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Tahoma</vt:lpstr>
      <vt:lpstr>Wingdings</vt:lpstr>
      <vt:lpstr>Retrospección</vt:lpstr>
      <vt:lpstr>PowerPoint Presentation</vt:lpstr>
      <vt:lpstr>PowerPoint Presentation</vt:lpstr>
      <vt:lpstr>What is Wood Plastic Composites </vt:lpstr>
      <vt:lpstr>Global Production of Wood Plastic Composites </vt:lpstr>
      <vt:lpstr>Forecast of Wood Plastic Composites Production</vt:lpstr>
      <vt:lpstr>Why Wood Plastic Composites From Bulky Waste</vt:lpstr>
      <vt:lpstr>WPC production from recycled plastics and wood waste</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Philippe Micheaux</cp:lastModifiedBy>
  <cp:revision>312</cp:revision>
  <dcterms:created xsi:type="dcterms:W3CDTF">2013-08-07T10:27:33Z</dcterms:created>
  <dcterms:modified xsi:type="dcterms:W3CDTF">2019-07-04T08:55:05Z</dcterms:modified>
</cp:coreProperties>
</file>